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9" r:id="rId3"/>
    <p:sldId id="270" r:id="rId4"/>
    <p:sldId id="355" r:id="rId5"/>
    <p:sldId id="340" r:id="rId6"/>
    <p:sldId id="350" r:id="rId7"/>
    <p:sldId id="353" r:id="rId8"/>
    <p:sldId id="333" r:id="rId9"/>
    <p:sldId id="335" r:id="rId10"/>
    <p:sldId id="341" r:id="rId11"/>
    <p:sldId id="352" r:id="rId12"/>
    <p:sldId id="336" r:id="rId13"/>
    <p:sldId id="354" r:id="rId14"/>
    <p:sldId id="345" r:id="rId15"/>
    <p:sldId id="267" r:id="rId16"/>
    <p:sldId id="268" r:id="rId17"/>
    <p:sldId id="271" r:id="rId18"/>
    <p:sldId id="272" r:id="rId19"/>
    <p:sldId id="274" r:id="rId20"/>
    <p:sldId id="356" r:id="rId21"/>
    <p:sldId id="275" r:id="rId22"/>
    <p:sldId id="358" r:id="rId23"/>
    <p:sldId id="276" r:id="rId24"/>
    <p:sldId id="277" r:id="rId25"/>
    <p:sldId id="278" r:id="rId26"/>
    <p:sldId id="279" r:id="rId27"/>
    <p:sldId id="281" r:id="rId28"/>
    <p:sldId id="285" r:id="rId29"/>
    <p:sldId id="280" r:id="rId30"/>
    <p:sldId id="293" r:id="rId31"/>
    <p:sldId id="294" r:id="rId32"/>
    <p:sldId id="273" r:id="rId33"/>
    <p:sldId id="282" r:id="rId34"/>
    <p:sldId id="286" r:id="rId35"/>
    <p:sldId id="287" r:id="rId36"/>
    <p:sldId id="288" r:id="rId37"/>
    <p:sldId id="295" r:id="rId38"/>
    <p:sldId id="357" r:id="rId39"/>
    <p:sldId id="289" r:id="rId40"/>
    <p:sldId id="290" r:id="rId41"/>
    <p:sldId id="291" r:id="rId42"/>
    <p:sldId id="292" r:id="rId43"/>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62" d="100"/>
          <a:sy n="62" d="100"/>
        </p:scale>
        <p:origin x="142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533AA221-2BFD-44E7-AE3D-2125EF93B5DE}" type="datetimeFigureOut">
              <a:rPr lang="en-US" smtClean="0"/>
              <a:t>3/25/2022</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E1BBB960-71B2-49B0-BC0E-810DB3136EE7}" type="slidenum">
              <a:rPr lang="en-US" smtClean="0"/>
              <a:t>‹#›</a:t>
            </a:fld>
            <a:endParaRPr lang="en-US"/>
          </a:p>
        </p:txBody>
      </p:sp>
    </p:spTree>
    <p:extLst>
      <p:ext uri="{BB962C8B-B14F-4D97-AF65-F5344CB8AC3E}">
        <p14:creationId xmlns:p14="http://schemas.microsoft.com/office/powerpoint/2010/main" val="24503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7402" indent="-287463">
              <a:defRPr>
                <a:solidFill>
                  <a:schemeClr val="tx1"/>
                </a:solidFill>
                <a:latin typeface="Gill Sans MT" pitchFamily="34" charset="0"/>
              </a:defRPr>
            </a:lvl2pPr>
            <a:lvl3pPr marL="1149852" indent="-229969">
              <a:defRPr>
                <a:solidFill>
                  <a:schemeClr val="tx1"/>
                </a:solidFill>
                <a:latin typeface="Gill Sans MT" pitchFamily="34" charset="0"/>
              </a:defRPr>
            </a:lvl3pPr>
            <a:lvl4pPr marL="1609790" indent="-229969">
              <a:defRPr>
                <a:solidFill>
                  <a:schemeClr val="tx1"/>
                </a:solidFill>
                <a:latin typeface="Gill Sans MT" pitchFamily="34" charset="0"/>
              </a:defRPr>
            </a:lvl4pPr>
            <a:lvl5pPr marL="2069732" indent="-229969">
              <a:defRPr>
                <a:solidFill>
                  <a:schemeClr val="tx1"/>
                </a:solidFill>
                <a:latin typeface="Gill Sans MT" pitchFamily="34" charset="0"/>
              </a:defRPr>
            </a:lvl5pPr>
            <a:lvl6pPr marL="2529672" indent="-229969" fontAlgn="base">
              <a:spcBef>
                <a:spcPct val="0"/>
              </a:spcBef>
              <a:spcAft>
                <a:spcPct val="0"/>
              </a:spcAft>
              <a:defRPr>
                <a:solidFill>
                  <a:schemeClr val="tx1"/>
                </a:solidFill>
                <a:latin typeface="Gill Sans MT" pitchFamily="34" charset="0"/>
              </a:defRPr>
            </a:lvl6pPr>
            <a:lvl7pPr marL="2989614" indent="-229969" fontAlgn="base">
              <a:spcBef>
                <a:spcPct val="0"/>
              </a:spcBef>
              <a:spcAft>
                <a:spcPct val="0"/>
              </a:spcAft>
              <a:defRPr>
                <a:solidFill>
                  <a:schemeClr val="tx1"/>
                </a:solidFill>
                <a:latin typeface="Gill Sans MT" pitchFamily="34" charset="0"/>
              </a:defRPr>
            </a:lvl7pPr>
            <a:lvl8pPr marL="3449552" indent="-229969" fontAlgn="base">
              <a:spcBef>
                <a:spcPct val="0"/>
              </a:spcBef>
              <a:spcAft>
                <a:spcPct val="0"/>
              </a:spcAft>
              <a:defRPr>
                <a:solidFill>
                  <a:schemeClr val="tx1"/>
                </a:solidFill>
                <a:latin typeface="Gill Sans MT" pitchFamily="34" charset="0"/>
              </a:defRPr>
            </a:lvl8pPr>
            <a:lvl9pPr marL="3909494" indent="-229969"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85BC7CA7-A35A-472D-A3E9-D3676F4130D6}"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5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13</a:t>
            </a:fld>
            <a:endParaRPr lang="en-US" dirty="0"/>
          </a:p>
        </p:txBody>
      </p:sp>
    </p:spTree>
    <p:extLst>
      <p:ext uri="{BB962C8B-B14F-4D97-AF65-F5344CB8AC3E}">
        <p14:creationId xmlns:p14="http://schemas.microsoft.com/office/powerpoint/2010/main" val="200397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14</a:t>
            </a:fld>
            <a:endParaRPr lang="en-US" dirty="0"/>
          </a:p>
        </p:txBody>
      </p:sp>
    </p:spTree>
    <p:extLst>
      <p:ext uri="{BB962C8B-B14F-4D97-AF65-F5344CB8AC3E}">
        <p14:creationId xmlns:p14="http://schemas.microsoft.com/office/powerpoint/2010/main" val="41109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5</a:t>
            </a:fld>
            <a:endParaRPr lang="en-US" dirty="0"/>
          </a:p>
        </p:txBody>
      </p:sp>
    </p:spTree>
    <p:extLst>
      <p:ext uri="{BB962C8B-B14F-4D97-AF65-F5344CB8AC3E}">
        <p14:creationId xmlns:p14="http://schemas.microsoft.com/office/powerpoint/2010/main" val="15904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6</a:t>
            </a:fld>
            <a:endParaRPr lang="en-US" dirty="0"/>
          </a:p>
        </p:txBody>
      </p:sp>
    </p:spTree>
    <p:extLst>
      <p:ext uri="{BB962C8B-B14F-4D97-AF65-F5344CB8AC3E}">
        <p14:creationId xmlns:p14="http://schemas.microsoft.com/office/powerpoint/2010/main" val="270999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7</a:t>
            </a:fld>
            <a:endParaRPr lang="en-US" dirty="0"/>
          </a:p>
        </p:txBody>
      </p:sp>
    </p:spTree>
    <p:extLst>
      <p:ext uri="{BB962C8B-B14F-4D97-AF65-F5344CB8AC3E}">
        <p14:creationId xmlns:p14="http://schemas.microsoft.com/office/powerpoint/2010/main" val="56149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8</a:t>
            </a:fld>
            <a:endParaRPr lang="en-US" dirty="0"/>
          </a:p>
        </p:txBody>
      </p:sp>
    </p:spTree>
    <p:extLst>
      <p:ext uri="{BB962C8B-B14F-4D97-AF65-F5344CB8AC3E}">
        <p14:creationId xmlns:p14="http://schemas.microsoft.com/office/powerpoint/2010/main" val="1677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9</a:t>
            </a:fld>
            <a:endParaRPr lang="en-US" dirty="0"/>
          </a:p>
        </p:txBody>
      </p:sp>
    </p:spTree>
    <p:extLst>
      <p:ext uri="{BB962C8B-B14F-4D97-AF65-F5344CB8AC3E}">
        <p14:creationId xmlns:p14="http://schemas.microsoft.com/office/powerpoint/2010/main" val="5204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10</a:t>
            </a:fld>
            <a:endParaRPr lang="en-US" dirty="0"/>
          </a:p>
        </p:txBody>
      </p:sp>
    </p:spTree>
    <p:extLst>
      <p:ext uri="{BB962C8B-B14F-4D97-AF65-F5344CB8AC3E}">
        <p14:creationId xmlns:p14="http://schemas.microsoft.com/office/powerpoint/2010/main" val="253073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11</a:t>
            </a:fld>
            <a:endParaRPr lang="en-US" dirty="0"/>
          </a:p>
        </p:txBody>
      </p:sp>
    </p:spTree>
    <p:extLst>
      <p:ext uri="{BB962C8B-B14F-4D97-AF65-F5344CB8AC3E}">
        <p14:creationId xmlns:p14="http://schemas.microsoft.com/office/powerpoint/2010/main" val="145286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12</a:t>
            </a:fld>
            <a:endParaRPr lang="en-US" dirty="0"/>
          </a:p>
        </p:txBody>
      </p:sp>
    </p:spTree>
    <p:extLst>
      <p:ext uri="{BB962C8B-B14F-4D97-AF65-F5344CB8AC3E}">
        <p14:creationId xmlns:p14="http://schemas.microsoft.com/office/powerpoint/2010/main" val="217921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ctrTitle"/>
          </p:nvPr>
        </p:nvSpPr>
        <p:spPr>
          <a:xfrm>
            <a:off x="1523491" y="1634235"/>
            <a:ext cx="6097016" cy="993139"/>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3A0B0-721A-43C8-9FB4-E81F75FAED12}" type="datetimeFigureOut">
              <a:rPr lang="en-US" smtClean="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10F42-6F9B-42A7-AA5A-945EA5FE70BD}" type="slidenum">
              <a:rPr lang="en-US" smtClean="0"/>
              <a:t>‹#›</a:t>
            </a:fld>
            <a:endParaRPr lang="en-US" dirty="0"/>
          </a:p>
        </p:txBody>
      </p:sp>
      <p:pic>
        <p:nvPicPr>
          <p:cNvPr id="7" name="Picture 6"/>
          <p:cNvPicPr>
            <a:picLocks noChangeAspect="1"/>
          </p:cNvPicPr>
          <p:nvPr/>
        </p:nvPicPr>
        <p:blipFill>
          <a:blip r:embed="rId2"/>
          <a:stretch>
            <a:fillRect/>
          </a:stretch>
        </p:blipFill>
        <p:spPr>
          <a:xfrm>
            <a:off x="-18686" y="-134718"/>
            <a:ext cx="9181372" cy="6992718"/>
          </a:xfrm>
          <a:prstGeom prst="rect">
            <a:avLst/>
          </a:prstGeom>
        </p:spPr>
      </p:pic>
    </p:spTree>
    <p:extLst>
      <p:ext uri="{BB962C8B-B14F-4D97-AF65-F5344CB8AC3E}">
        <p14:creationId xmlns:p14="http://schemas.microsoft.com/office/powerpoint/2010/main" val="2286130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7272" y="1190586"/>
            <a:ext cx="6569455" cy="1675764"/>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a:xfrm>
            <a:off x="1221485" y="2921539"/>
            <a:ext cx="6701028" cy="306514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shomecorp.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ississippi.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shomecorp.com/" TargetMode="External"/><Relationship Id="rId2" Type="http://schemas.openxmlformats.org/officeDocument/2006/relationships/hyperlink" Target="mailto:david.hancock@mshc.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mailto:david.hancock@mshc.com" TargetMode="External"/><Relationship Id="rId4" Type="http://schemas.openxmlformats.org/officeDocument/2006/relationships/hyperlink" Target="http://www.mshomecor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5.png"/><Relationship Id="rId7" Type="http://schemas.openxmlformats.org/officeDocument/2006/relationships/image" Target="../media/image10.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9.jpg"/><Relationship Id="rId9"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0.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90586"/>
            <a:ext cx="7467600" cy="1171614"/>
          </a:xfrm>
          <a:noFill/>
        </p:spPr>
        <p:txBody>
          <a:bodyPr>
            <a:normAutofit fontScale="90000"/>
          </a:bodyPr>
          <a:lstStyle/>
          <a:p>
            <a:pPr>
              <a:defRPr/>
            </a:pPr>
            <a:r>
              <a:rPr lang="en-US" sz="2700" dirty="0">
                <a:solidFill>
                  <a:schemeClr val="tx2"/>
                </a:solidFill>
              </a:rPr>
              <a:t>2022 Annual Action Plan for Housing and Community Development</a:t>
            </a:r>
            <a:br>
              <a:rPr lang="en-US" sz="3600" dirty="0">
                <a:solidFill>
                  <a:schemeClr val="tx2"/>
                </a:solidFill>
              </a:rPr>
            </a:br>
            <a:br>
              <a:rPr lang="en-US" sz="2700" dirty="0">
                <a:solidFill>
                  <a:schemeClr val="tx2"/>
                </a:solidFill>
              </a:rPr>
            </a:br>
            <a:r>
              <a:rPr lang="en-US" sz="2700" dirty="0">
                <a:solidFill>
                  <a:schemeClr val="tx2"/>
                </a:solidFill>
              </a:rPr>
              <a:t>CDBG, HOME, HTF, ESG, HOPWA, CHDO </a:t>
            </a:r>
            <a:br>
              <a:rPr lang="en-US" sz="3600" dirty="0">
                <a:solidFill>
                  <a:schemeClr val="tx2"/>
                </a:solidFill>
              </a:rPr>
            </a:br>
            <a:br>
              <a:rPr lang="en-US" dirty="0">
                <a:solidFill>
                  <a:schemeClr val="tx2"/>
                </a:solidFill>
              </a:rPr>
            </a:br>
            <a:endParaRPr lang="en-US" dirty="0">
              <a:solidFill>
                <a:schemeClr val="tx2"/>
              </a:solidFill>
            </a:endParaRPr>
          </a:p>
        </p:txBody>
      </p:sp>
      <p:sp>
        <p:nvSpPr>
          <p:cNvPr id="4" name="Subtitle 3"/>
          <p:cNvSpPr>
            <a:spLocks noGrp="1"/>
          </p:cNvSpPr>
          <p:nvPr>
            <p:ph type="body" idx="1"/>
          </p:nvPr>
        </p:nvSpPr>
        <p:spPr>
          <a:xfrm>
            <a:off x="1145286" y="3124200"/>
            <a:ext cx="6701028" cy="3065145"/>
          </a:xfrm>
          <a:noFill/>
        </p:spPr>
        <p:txBody>
          <a:bodyPr>
            <a:normAutofit fontScale="92500" lnSpcReduction="20000"/>
          </a:bodyPr>
          <a:lstStyle/>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Virtual				</a:t>
            </a:r>
            <a:r>
              <a:rPr lang="en-US" sz="1800" b="1" dirty="0">
                <a:solidFill>
                  <a:schemeClr val="tx2"/>
                </a:solidFill>
                <a:effectLst/>
                <a:latin typeface="Times New Roman" panose="02020603050405020304" pitchFamily="18" charset="0"/>
                <a:ea typeface="Times New Roman" panose="02020603050405020304" pitchFamily="18" charset="0"/>
              </a:rPr>
              <a:t>Thursday, March 3, 2022 @ 10:00 AM	</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a:t>
            </a:r>
            <a:r>
              <a:rPr lang="en-US" sz="1800" u="sng" dirty="0">
                <a:solidFill>
                  <a:schemeClr val="tx2"/>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https://www.mshomecorp.com/</a:t>
            </a:r>
            <a:endParaRPr lang="en-US" sz="1800" u="sng" dirty="0">
              <a:solidFill>
                <a:schemeClr val="tx2"/>
              </a:solidFill>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Thursday, March 10, 2022 @ 10:30 AM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North Delta Planning &amp; Development</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District</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220 Power Drive, Batesville, MS 38606</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Tuesday, March 29, 2022 @ 1:00 PM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Beau Rivage</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875 Beach Boulevard, Biloxi, MS 39530</a:t>
            </a:r>
            <a:endParaRPr lang="en-US" sz="2400" dirty="0">
              <a:solidFill>
                <a:schemeClr val="tx2"/>
              </a:solidFill>
            </a:endParaRPr>
          </a:p>
          <a:p>
            <a:pPr algn="ctr" fontAlgn="auto">
              <a:spcAft>
                <a:spcPts val="0"/>
              </a:spcAft>
              <a:defRPr/>
            </a:pPr>
            <a:r>
              <a:rPr lang="en-US" sz="2400" dirty="0">
                <a:solidFill>
                  <a:schemeClr val="tx2"/>
                </a:solidFill>
              </a:rPr>
              <a:t> </a:t>
            </a:r>
          </a:p>
          <a:p>
            <a:pPr algn="ctr" fontAlgn="auto">
              <a:spcAft>
                <a:spcPts val="0"/>
              </a:spcAft>
              <a:defRPr/>
            </a:pPr>
            <a:endParaRPr lang="en-US" dirty="0">
              <a:solidFill>
                <a:schemeClr val="tx2"/>
              </a:solidFill>
            </a:endParaRPr>
          </a:p>
          <a:p>
            <a:pPr algn="ctr" fontAlgn="auto">
              <a:spcAft>
                <a:spcPts val="0"/>
              </a:spcAft>
              <a:buFont typeface="Wingdings 3"/>
              <a:buNone/>
              <a:defRPr/>
            </a:pPr>
            <a:endParaRPr lang="en-US" dirty="0"/>
          </a:p>
        </p:txBody>
      </p:sp>
      <p:pic>
        <p:nvPicPr>
          <p:cNvPr id="27652" name="Picture 2" descr="N:\FORMS\HUD Ho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70000" lnSpcReduction="20000"/>
          </a:bodyPr>
          <a:lstStyle/>
          <a:p>
            <a:pPr marL="0" indent="0" algn="ctr">
              <a:buNone/>
            </a:pPr>
            <a:r>
              <a:rPr lang="en-US" sz="4300" dirty="0">
                <a:solidFill>
                  <a:schemeClr val="tx2"/>
                </a:solidFill>
              </a:rPr>
              <a:t>CDBG 2022 Overview </a:t>
            </a:r>
          </a:p>
          <a:p>
            <a:pPr marL="0" indent="0">
              <a:buNone/>
            </a:pPr>
            <a:endParaRPr lang="en-US" sz="2900" dirty="0">
              <a:solidFill>
                <a:schemeClr val="tx2"/>
              </a:solidFill>
            </a:endParaRPr>
          </a:p>
          <a:p>
            <a:r>
              <a:rPr lang="en-US" sz="2900" dirty="0">
                <a:solidFill>
                  <a:schemeClr val="tx2"/>
                </a:solidFill>
              </a:rPr>
              <a:t>Eligible Applicants: Incorporated municipalities and counties (excluding entitlements: Biloxi, Gulfport, Hattiesburg, Jackson, Moss Point, and Pascagoula)</a:t>
            </a:r>
          </a:p>
          <a:p>
            <a:pPr marL="0" indent="0">
              <a:buNone/>
            </a:pPr>
            <a:endParaRPr lang="en-US" sz="1900" dirty="0">
              <a:solidFill>
                <a:schemeClr val="tx2"/>
              </a:solidFill>
            </a:endParaRPr>
          </a:p>
          <a:p>
            <a:r>
              <a:rPr lang="en-US" sz="2900" dirty="0">
                <a:solidFill>
                  <a:schemeClr val="tx2"/>
                </a:solidFill>
              </a:rPr>
              <a:t>National Objective: Benefit 51% Low- and Moderate-Income Individuals or Families</a:t>
            </a:r>
          </a:p>
          <a:p>
            <a:pPr marL="0" indent="0">
              <a:buNone/>
            </a:pPr>
            <a:endParaRPr lang="en-US" sz="1900" dirty="0">
              <a:solidFill>
                <a:schemeClr val="tx2"/>
              </a:solidFill>
            </a:endParaRPr>
          </a:p>
          <a:p>
            <a:r>
              <a:rPr lang="en-US" sz="2900" dirty="0">
                <a:solidFill>
                  <a:schemeClr val="tx2"/>
                </a:solidFill>
              </a:rPr>
              <a:t>Economic Development Projects	</a:t>
            </a:r>
          </a:p>
          <a:p>
            <a:pPr lvl="1"/>
            <a:r>
              <a:rPr lang="en-US" sz="2900" dirty="0">
                <a:solidFill>
                  <a:schemeClr val="tx2"/>
                </a:solidFill>
              </a:rPr>
              <a:t>Minimum Job Creation: 20 net new jobs created</a:t>
            </a:r>
          </a:p>
          <a:p>
            <a:pPr lvl="1"/>
            <a:r>
              <a:rPr lang="en-US" sz="2900" dirty="0">
                <a:solidFill>
                  <a:schemeClr val="tx2"/>
                </a:solidFill>
              </a:rPr>
              <a:t>Grant Amount: Maximum of $25,000 per job up to $2,500,000</a:t>
            </a:r>
          </a:p>
          <a:p>
            <a:pPr marL="457200" lvl="1" indent="0">
              <a:buNone/>
            </a:pPr>
            <a:endParaRPr lang="en-US" sz="1900" dirty="0">
              <a:solidFill>
                <a:schemeClr val="tx2"/>
              </a:solidFill>
            </a:endParaRPr>
          </a:p>
          <a:p>
            <a:r>
              <a:rPr lang="en-US" sz="2900" dirty="0">
                <a:solidFill>
                  <a:schemeClr val="tx2"/>
                </a:solidFill>
              </a:rPr>
              <a:t>Public Facilities Projects</a:t>
            </a:r>
          </a:p>
          <a:p>
            <a:pPr lvl="1"/>
            <a:r>
              <a:rPr lang="en-US" sz="2900" dirty="0">
                <a:solidFill>
                  <a:schemeClr val="tx2"/>
                </a:solidFill>
              </a:rPr>
              <a:t>Small Government Category- local governments less than 3,500 pop.</a:t>
            </a:r>
          </a:p>
          <a:p>
            <a:pPr lvl="2"/>
            <a:r>
              <a:rPr lang="en-US" sz="2900" dirty="0">
                <a:solidFill>
                  <a:schemeClr val="tx2"/>
                </a:solidFill>
              </a:rPr>
              <a:t>Maximum Grant Size $600,000</a:t>
            </a:r>
          </a:p>
          <a:p>
            <a:pPr lvl="1"/>
            <a:r>
              <a:rPr lang="en-US" sz="2900" dirty="0">
                <a:solidFill>
                  <a:schemeClr val="tx2"/>
                </a:solidFill>
              </a:rPr>
              <a:t>Regular Government Category- all local units of government</a:t>
            </a:r>
          </a:p>
          <a:p>
            <a:pPr lvl="2"/>
            <a:r>
              <a:rPr lang="en-US" sz="2900" dirty="0">
                <a:solidFill>
                  <a:schemeClr val="tx2"/>
                </a:solidFill>
              </a:rPr>
              <a:t>Maximum Grant Size $750,000</a:t>
            </a:r>
          </a:p>
        </p:txBody>
      </p:sp>
      <p:pic>
        <p:nvPicPr>
          <p:cNvPr id="4" name="Picture 2" descr="N:\FORMS\HUD House.jpg">
            <a:extLst>
              <a:ext uri="{FF2B5EF4-FFF2-40B4-BE49-F238E27FC236}">
                <a16:creationId xmlns:a16="http://schemas.microsoft.com/office/drawing/2014/main" id="{4137A587-783C-4660-B1F7-244B840AB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7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77500" lnSpcReduction="20000"/>
          </a:bodyPr>
          <a:lstStyle/>
          <a:p>
            <a:pPr marL="0" indent="0" algn="ctr">
              <a:buNone/>
            </a:pPr>
            <a:r>
              <a:rPr lang="en-US" sz="4300" dirty="0">
                <a:solidFill>
                  <a:schemeClr val="tx2"/>
                </a:solidFill>
              </a:rPr>
              <a:t>CDBG 2022 Compliance Overview </a:t>
            </a:r>
          </a:p>
          <a:p>
            <a:pPr marL="0" indent="0">
              <a:buNone/>
            </a:pPr>
            <a:endParaRPr lang="en-US" sz="2900" dirty="0">
              <a:solidFill>
                <a:schemeClr val="tx2"/>
              </a:solidFill>
            </a:endParaRPr>
          </a:p>
          <a:p>
            <a:r>
              <a:rPr lang="en-US" sz="2900" dirty="0">
                <a:solidFill>
                  <a:schemeClr val="tx2"/>
                </a:solidFill>
              </a:rPr>
              <a:t>All Sub-recipients will be monitored at least once over the life of a funded project. </a:t>
            </a:r>
          </a:p>
          <a:p>
            <a:pPr marL="0" indent="0">
              <a:buNone/>
            </a:pPr>
            <a:endParaRPr lang="en-US" sz="1900" dirty="0">
              <a:solidFill>
                <a:schemeClr val="tx2"/>
              </a:solidFill>
            </a:endParaRPr>
          </a:p>
          <a:p>
            <a:r>
              <a:rPr lang="en-US" sz="2900" dirty="0">
                <a:solidFill>
                  <a:schemeClr val="tx2"/>
                </a:solidFill>
              </a:rPr>
              <a:t>A Risk Assessment may be performed on all Sub-recipients to determine program progress and compliance. </a:t>
            </a:r>
          </a:p>
          <a:p>
            <a:pPr marL="0" indent="0">
              <a:buNone/>
            </a:pPr>
            <a:endParaRPr lang="en-US" sz="1900" dirty="0">
              <a:solidFill>
                <a:schemeClr val="tx2"/>
              </a:solidFill>
            </a:endParaRPr>
          </a:p>
          <a:p>
            <a:r>
              <a:rPr lang="en-US" sz="2900" dirty="0">
                <a:solidFill>
                  <a:schemeClr val="tx2"/>
                </a:solidFill>
              </a:rPr>
              <a:t>MDA will continue to Affirmatively Further Fair Housing by supporting local fair housing efforts, non-profit partnerships, thru MDA sponsored trainings and outreach efforts and partnership efforts with MHC. </a:t>
            </a:r>
          </a:p>
          <a:p>
            <a:pPr marL="0" indent="0">
              <a:buNone/>
            </a:pPr>
            <a:endParaRPr lang="en-US" sz="2900" dirty="0">
              <a:solidFill>
                <a:schemeClr val="tx2"/>
              </a:solidFill>
            </a:endParaRPr>
          </a:p>
          <a:p>
            <a:r>
              <a:rPr lang="en-US" sz="2900" dirty="0">
                <a:solidFill>
                  <a:schemeClr val="tx2"/>
                </a:solidFill>
              </a:rPr>
              <a:t>MDA will ensure Sub-recipients Affirmatively Further Fair Housing within their respective communities as required by the federal funds received and conduct a fair housing activity during the grant implementation stage.  </a:t>
            </a:r>
          </a:p>
        </p:txBody>
      </p:sp>
      <p:pic>
        <p:nvPicPr>
          <p:cNvPr id="4" name="Picture 2" descr="N:\FORMS\HUD House.jpg">
            <a:extLst>
              <a:ext uri="{FF2B5EF4-FFF2-40B4-BE49-F238E27FC236}">
                <a16:creationId xmlns:a16="http://schemas.microsoft.com/office/drawing/2014/main" id="{5CBCF517-F9F4-468A-94C4-FEFA0344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5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57719"/>
            <a:ext cx="8077200" cy="4420508"/>
          </a:xfrm>
          <a:noFill/>
        </p:spPr>
        <p:txBody>
          <a:bodyPr>
            <a:normAutofit/>
          </a:bodyPr>
          <a:lstStyle/>
          <a:p>
            <a:pPr marL="0" indent="0" algn="ctr" fontAlgn="t">
              <a:buNone/>
            </a:pPr>
            <a:r>
              <a:rPr lang="en-US" sz="4300" dirty="0">
                <a:solidFill>
                  <a:schemeClr val="tx2"/>
                </a:solidFill>
              </a:rPr>
              <a:t>CDBG APPLICATION DATES</a:t>
            </a:r>
          </a:p>
          <a:p>
            <a:pPr marL="0" indent="0" fontAlgn="t">
              <a:buNone/>
            </a:pPr>
            <a:endParaRPr lang="en-US" sz="6000" dirty="0">
              <a:solidFill>
                <a:schemeClr val="tx2"/>
              </a:solidFill>
            </a:endParaRPr>
          </a:p>
          <a:p>
            <a:pPr marL="0" indent="0" fontAlgn="t">
              <a:buNone/>
            </a:pPr>
            <a:r>
              <a:rPr lang="en-US" sz="6000" dirty="0">
                <a:solidFill>
                  <a:schemeClr val="tx2"/>
                </a:solidFill>
              </a:rPr>
              <a:t>								</a:t>
            </a:r>
          </a:p>
          <a:p>
            <a:pPr fontAlgn="t"/>
            <a:endParaRPr lang="en-US" sz="6000" dirty="0">
              <a:solidFill>
                <a:schemeClr val="tx2"/>
              </a:solidFill>
            </a:endParaRPr>
          </a:p>
          <a:p>
            <a:pPr marL="0" indent="0" fontAlgn="t">
              <a:buNone/>
            </a:pPr>
            <a:r>
              <a:rPr lang="en-US" dirty="0">
                <a:solidFill>
                  <a:schemeClr val="tx2"/>
                </a:solidFill>
              </a:rPr>
              <a:t> </a:t>
            </a:r>
          </a:p>
        </p:txBody>
      </p:sp>
      <p:sp>
        <p:nvSpPr>
          <p:cNvPr id="4" name="TextBox 3"/>
          <p:cNvSpPr txBox="1"/>
          <p:nvPr/>
        </p:nvSpPr>
        <p:spPr>
          <a:xfrm>
            <a:off x="838200" y="2374577"/>
            <a:ext cx="7696200" cy="1508105"/>
          </a:xfrm>
          <a:prstGeom prst="rect">
            <a:avLst/>
          </a:prstGeom>
          <a:noFill/>
        </p:spPr>
        <p:txBody>
          <a:bodyPr wrap="square">
            <a:spAutoFit/>
          </a:bodyPr>
          <a:lstStyle/>
          <a:p>
            <a:pPr fontAlgn="auto">
              <a:spcBef>
                <a:spcPts val="0"/>
              </a:spcBef>
              <a:spcAft>
                <a:spcPts val="0"/>
              </a:spcAft>
              <a:defRPr/>
            </a:pPr>
            <a:r>
              <a:rPr lang="en-US" sz="2400" b="1" dirty="0">
                <a:solidFill>
                  <a:schemeClr val="tx2"/>
                </a:solidFill>
                <a:latin typeface="+mn-lt"/>
                <a:cs typeface="+mn-cs"/>
              </a:rPr>
              <a:t>Public Facilities:</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Regular and Small Government are due:</a:t>
            </a:r>
          </a:p>
          <a:p>
            <a:pPr lvl="1" fontAlgn="auto">
              <a:spcBef>
                <a:spcPts val="0"/>
              </a:spcBef>
              <a:spcAft>
                <a:spcPts val="0"/>
              </a:spcAft>
              <a:defRPr/>
            </a:pPr>
            <a:r>
              <a:rPr lang="en-US" sz="2000" b="1" dirty="0">
                <a:solidFill>
                  <a:schemeClr val="tx2"/>
                </a:solidFill>
                <a:latin typeface="+mn-lt"/>
                <a:cs typeface="+mn-cs"/>
              </a:rPr>
              <a:t>                                 </a:t>
            </a:r>
            <a:r>
              <a:rPr lang="en-US" sz="2800" b="1" dirty="0">
                <a:solidFill>
                  <a:schemeClr val="tx2"/>
                </a:solidFill>
                <a:latin typeface="+mn-lt"/>
                <a:cs typeface="+mn-cs"/>
              </a:rPr>
              <a:t>May 16-20, 2022</a:t>
            </a:r>
          </a:p>
          <a:p>
            <a:pPr fontAlgn="auto">
              <a:spcBef>
                <a:spcPts val="0"/>
              </a:spcBef>
              <a:spcAft>
                <a:spcPts val="0"/>
              </a:spcAft>
              <a:defRPr/>
            </a:pPr>
            <a:endParaRPr lang="en-US" sz="2000" dirty="0">
              <a:latin typeface="+mn-lt"/>
              <a:cs typeface="+mn-cs"/>
            </a:endParaRPr>
          </a:p>
        </p:txBody>
      </p:sp>
      <p:sp>
        <p:nvSpPr>
          <p:cNvPr id="5" name="TextBox 4"/>
          <p:cNvSpPr txBox="1"/>
          <p:nvPr/>
        </p:nvSpPr>
        <p:spPr>
          <a:xfrm>
            <a:off x="838201" y="4131677"/>
            <a:ext cx="7391399" cy="1446550"/>
          </a:xfrm>
          <a:prstGeom prst="rect">
            <a:avLst/>
          </a:prstGeom>
          <a:noFill/>
        </p:spPr>
        <p:txBody>
          <a:bodyPr wrap="square">
            <a:spAutoFit/>
          </a:bodyPr>
          <a:lstStyle/>
          <a:p>
            <a:pPr fontAlgn="auto">
              <a:spcBef>
                <a:spcPts val="0"/>
              </a:spcBef>
              <a:spcAft>
                <a:spcPts val="0"/>
              </a:spcAft>
              <a:defRPr/>
            </a:pPr>
            <a:endParaRPr lang="en-US" sz="2400" b="1" dirty="0">
              <a:solidFill>
                <a:schemeClr val="tx2"/>
              </a:solidFill>
              <a:latin typeface="+mn-lt"/>
              <a:cs typeface="+mn-cs"/>
            </a:endParaRPr>
          </a:p>
          <a:p>
            <a:pPr fontAlgn="auto">
              <a:spcBef>
                <a:spcPts val="0"/>
              </a:spcBef>
              <a:spcAft>
                <a:spcPts val="0"/>
              </a:spcAft>
              <a:defRPr/>
            </a:pPr>
            <a:r>
              <a:rPr lang="en-US" sz="2400" b="1" dirty="0">
                <a:solidFill>
                  <a:schemeClr val="tx2"/>
                </a:solidFill>
                <a:latin typeface="+mn-lt"/>
                <a:cs typeface="+mn-cs"/>
              </a:rPr>
              <a:t>Economic Development:</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Economic Development will be accepted throughout the year.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6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388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104183"/>
            <a:ext cx="2590800" cy="2862322"/>
          </a:xfrm>
          <a:prstGeom prst="rect">
            <a:avLst/>
          </a:prstGeom>
          <a:noFill/>
          <a:ln w="19050">
            <a:solidFill>
              <a:schemeClr val="bg1">
                <a:lumMod val="65000"/>
              </a:schemeClr>
            </a:solidFill>
          </a:ln>
        </p:spPr>
        <p:txBody>
          <a:bodyPr wrap="square" rtlCol="0">
            <a:spAutoFit/>
          </a:bodyPr>
          <a:lstStyle/>
          <a:p>
            <a:endParaRPr lang="en-US" sz="2500" dirty="0">
              <a:solidFill>
                <a:schemeClr val="tx2"/>
              </a:solidFill>
            </a:endParaRPr>
          </a:p>
          <a:p>
            <a:pPr algn="ctr"/>
            <a:r>
              <a:rPr lang="en-US" sz="2500" dirty="0">
                <a:solidFill>
                  <a:schemeClr val="tx2"/>
                </a:solidFill>
              </a:rPr>
              <a:t>April 1, 2022</a:t>
            </a:r>
          </a:p>
          <a:p>
            <a:pPr algn="ctr"/>
            <a:r>
              <a:rPr lang="en-US" sz="1900" dirty="0">
                <a:solidFill>
                  <a:schemeClr val="tx2"/>
                </a:solidFill>
                <a:hlinkClick r:id="rId4"/>
              </a:rPr>
              <a:t>www.mississippi.org</a:t>
            </a:r>
            <a:endParaRPr lang="en-US" sz="1900" dirty="0">
              <a:solidFill>
                <a:schemeClr val="tx2"/>
              </a:solidFill>
            </a:endParaRPr>
          </a:p>
          <a:p>
            <a:pPr algn="ctr"/>
            <a:r>
              <a:rPr lang="en-US" sz="1900" dirty="0">
                <a:solidFill>
                  <a:schemeClr val="tx2"/>
                </a:solidFill>
              </a:rPr>
              <a:t>Community Forms Library</a:t>
            </a:r>
          </a:p>
          <a:p>
            <a:pPr algn="ctr"/>
            <a:r>
              <a:rPr lang="en-US" dirty="0">
                <a:solidFill>
                  <a:schemeClr val="tx2"/>
                </a:solidFill>
              </a:rPr>
              <a:t>www.mshomecorp.com</a:t>
            </a:r>
          </a:p>
          <a:p>
            <a:r>
              <a:rPr lang="en-US" sz="2500" dirty="0"/>
              <a:t> </a:t>
            </a:r>
          </a:p>
          <a:p>
            <a:endParaRPr lang="en-US" sz="1000" dirty="0"/>
          </a:p>
          <a:p>
            <a:endParaRPr lang="en-US" sz="1000" dirty="0"/>
          </a:p>
          <a:p>
            <a:endParaRPr lang="en-US" sz="1000" dirty="0"/>
          </a:p>
        </p:txBody>
      </p:sp>
      <p:sp>
        <p:nvSpPr>
          <p:cNvPr id="7" name="TextBox 6"/>
          <p:cNvSpPr txBox="1"/>
          <p:nvPr/>
        </p:nvSpPr>
        <p:spPr>
          <a:xfrm>
            <a:off x="237565" y="1981200"/>
            <a:ext cx="25908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Draft Plan Availability</a:t>
            </a:r>
          </a:p>
        </p:txBody>
      </p:sp>
      <p:sp>
        <p:nvSpPr>
          <p:cNvPr id="9" name="TextBox 8"/>
          <p:cNvSpPr txBox="1"/>
          <p:nvPr/>
        </p:nvSpPr>
        <p:spPr>
          <a:xfrm>
            <a:off x="3048000" y="1981200"/>
            <a:ext cx="26670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 Period</a:t>
            </a:r>
          </a:p>
        </p:txBody>
      </p:sp>
      <p:sp>
        <p:nvSpPr>
          <p:cNvPr id="11" name="TextBox 10"/>
          <p:cNvSpPr txBox="1"/>
          <p:nvPr/>
        </p:nvSpPr>
        <p:spPr>
          <a:xfrm>
            <a:off x="5962135" y="2378310"/>
            <a:ext cx="2953265" cy="2785378"/>
          </a:xfrm>
          <a:prstGeom prst="rect">
            <a:avLst/>
          </a:prstGeom>
          <a:noFill/>
          <a:ln w="19050">
            <a:solidFill>
              <a:schemeClr val="bg1">
                <a:lumMod val="65000"/>
              </a:schemeClr>
            </a:solidFill>
          </a:ln>
        </p:spPr>
        <p:txBody>
          <a:bodyPr wrap="square" rtlCol="0">
            <a:spAutoFit/>
          </a:bodyPr>
          <a:lstStyle/>
          <a:p>
            <a:endParaRPr lang="en-US" sz="1000" dirty="0"/>
          </a:p>
          <a:p>
            <a:pPr algn="ctr"/>
            <a:r>
              <a:rPr lang="en-US" sz="2500">
                <a:solidFill>
                  <a:schemeClr val="tx2"/>
                </a:solidFill>
              </a:rPr>
              <a:t>David Hancock</a:t>
            </a:r>
          </a:p>
          <a:p>
            <a:pPr algn="ctr"/>
            <a:r>
              <a:rPr lang="en-US" sz="2500">
                <a:solidFill>
                  <a:schemeClr val="tx2"/>
                </a:solidFill>
              </a:rPr>
              <a:t>Mississippi </a:t>
            </a:r>
            <a:r>
              <a:rPr lang="en-US" sz="2500" dirty="0">
                <a:solidFill>
                  <a:schemeClr val="tx2"/>
                </a:solidFill>
              </a:rPr>
              <a:t>Home Corporation </a:t>
            </a:r>
          </a:p>
          <a:p>
            <a:pPr algn="ctr"/>
            <a:r>
              <a:rPr lang="en-US" sz="2500" dirty="0">
                <a:solidFill>
                  <a:schemeClr val="tx2"/>
                </a:solidFill>
              </a:rPr>
              <a:t>735 Riverside Dr. </a:t>
            </a:r>
          </a:p>
          <a:p>
            <a:pPr algn="ctr"/>
            <a:r>
              <a:rPr lang="en-US" sz="2500" dirty="0">
                <a:solidFill>
                  <a:schemeClr val="tx2"/>
                </a:solidFill>
              </a:rPr>
              <a:t>Jackson, MS 39202</a:t>
            </a:r>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p:txBody>
      </p:sp>
      <p:sp>
        <p:nvSpPr>
          <p:cNvPr id="12" name="TextBox 11"/>
          <p:cNvSpPr txBox="1"/>
          <p:nvPr/>
        </p:nvSpPr>
        <p:spPr>
          <a:xfrm>
            <a:off x="5962135" y="1981200"/>
            <a:ext cx="2953265"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Comments </a:t>
            </a:r>
          </a:p>
        </p:txBody>
      </p:sp>
      <p:sp>
        <p:nvSpPr>
          <p:cNvPr id="13" name="TextBox 12"/>
          <p:cNvSpPr txBox="1"/>
          <p:nvPr/>
        </p:nvSpPr>
        <p:spPr>
          <a:xfrm>
            <a:off x="3048000" y="2057400"/>
            <a:ext cx="2666999" cy="3016210"/>
          </a:xfrm>
          <a:prstGeom prst="rect">
            <a:avLst/>
          </a:prstGeom>
          <a:noFill/>
          <a:ln w="19050">
            <a:solidFill>
              <a:schemeClr val="bg1">
                <a:lumMod val="65000"/>
              </a:schemeClr>
            </a:solidFill>
          </a:ln>
        </p:spPr>
        <p:txBody>
          <a:bodyPr wrap="square" rtlCol="0">
            <a:spAutoFit/>
          </a:bodyPr>
          <a:lstStyle/>
          <a:p>
            <a:endParaRPr lang="en-US" sz="2500" dirty="0"/>
          </a:p>
          <a:p>
            <a:pPr algn="ctr">
              <a:lnSpc>
                <a:spcPct val="150000"/>
              </a:lnSpc>
            </a:pPr>
            <a:r>
              <a:rPr lang="en-US" sz="2500" dirty="0">
                <a:solidFill>
                  <a:schemeClr val="tx2"/>
                </a:solidFill>
              </a:rPr>
              <a:t>April 1, 2022</a:t>
            </a:r>
          </a:p>
          <a:p>
            <a:pPr algn="ctr">
              <a:lnSpc>
                <a:spcPct val="150000"/>
              </a:lnSpc>
            </a:pPr>
            <a:r>
              <a:rPr lang="en-US" sz="2500" dirty="0">
                <a:solidFill>
                  <a:schemeClr val="tx2"/>
                </a:solidFill>
              </a:rPr>
              <a:t>to</a:t>
            </a:r>
          </a:p>
          <a:p>
            <a:pPr algn="ctr">
              <a:lnSpc>
                <a:spcPct val="150000"/>
              </a:lnSpc>
            </a:pPr>
            <a:r>
              <a:rPr lang="en-US" sz="2500" dirty="0">
                <a:solidFill>
                  <a:schemeClr val="tx2"/>
                </a:solidFill>
              </a:rPr>
              <a:t>May 1, 2022</a:t>
            </a:r>
          </a:p>
          <a:p>
            <a:pPr algn="ctr">
              <a:lnSpc>
                <a:spcPts val="2700"/>
              </a:lnSpc>
            </a:pPr>
            <a:r>
              <a:rPr lang="en-US" sz="2500" dirty="0"/>
              <a:t> </a:t>
            </a:r>
          </a:p>
          <a:p>
            <a:endParaRPr lang="en-US" sz="1000" dirty="0"/>
          </a:p>
          <a:p>
            <a:endParaRPr lang="en-US" sz="1000" dirty="0"/>
          </a:p>
          <a:p>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382000" cy="5103322"/>
          </a:xfrm>
          <a:noFill/>
        </p:spPr>
        <p:txBody>
          <a:bodyPr>
            <a:noAutofit/>
          </a:bodyPr>
          <a:lstStyle/>
          <a:p>
            <a:pPr marL="0" indent="0" algn="ctr">
              <a:buNone/>
            </a:pPr>
            <a:r>
              <a:rPr lang="en-US" b="1" dirty="0"/>
              <a:t>CDBG CONTACTS</a:t>
            </a:r>
          </a:p>
          <a:p>
            <a:pPr marL="0" indent="0">
              <a:buNone/>
            </a:pPr>
            <a:r>
              <a:rPr lang="en-US" sz="2400" b="1" dirty="0"/>
              <a:t>Steve Hardin – Director, Community Incentives Division</a:t>
            </a:r>
          </a:p>
          <a:p>
            <a:pPr marL="0" indent="0">
              <a:buNone/>
            </a:pPr>
            <a:r>
              <a:rPr lang="en-US" sz="2400" dirty="0"/>
              <a:t>Phone: 601.359.2366 				      </a:t>
            </a:r>
          </a:p>
          <a:p>
            <a:pPr marL="0" indent="0">
              <a:buNone/>
            </a:pPr>
            <a:r>
              <a:rPr lang="en-US" sz="2400" dirty="0"/>
              <a:t> </a:t>
            </a:r>
          </a:p>
          <a:p>
            <a:pPr marL="0" indent="0">
              <a:buNone/>
            </a:pPr>
            <a:r>
              <a:rPr lang="en-US" sz="2400" b="1" dirty="0"/>
              <a:t>Lisa Maxwell – Manager, Community Development Bureau</a:t>
            </a:r>
          </a:p>
          <a:p>
            <a:pPr marL="0" indent="0">
              <a:buNone/>
            </a:pPr>
            <a:r>
              <a:rPr lang="en-US" sz="2400" dirty="0"/>
              <a:t>Phone: 601.359.2498</a:t>
            </a:r>
          </a:p>
          <a:p>
            <a:pPr marL="0" indent="0">
              <a:buNone/>
            </a:pPr>
            <a:endParaRPr lang="en-US" sz="2400" dirty="0"/>
          </a:p>
          <a:p>
            <a:pPr marL="0" indent="0">
              <a:buNone/>
            </a:pPr>
            <a:r>
              <a:rPr lang="en-US" sz="2400" b="1" dirty="0"/>
              <a:t>Ray Robinson, Jr. – Manager, Compliance Bureau</a:t>
            </a:r>
          </a:p>
          <a:p>
            <a:pPr marL="0" indent="0">
              <a:buNone/>
            </a:pPr>
            <a:r>
              <a:rPr lang="en-US" sz="2400" dirty="0"/>
              <a:t>Phone: 601.359.9273</a:t>
            </a:r>
          </a:p>
          <a:p>
            <a:pPr marL="0" indent="0">
              <a:buNone/>
            </a:pPr>
            <a:endParaRPr lang="en-US" sz="4400" dirty="0"/>
          </a:p>
          <a:p>
            <a:pPr marL="0" indent="0">
              <a:buNone/>
            </a:pPr>
            <a:endParaRPr lang="en-US" sz="6000" dirty="0"/>
          </a:p>
          <a:p>
            <a:pPr marL="0" indent="0">
              <a:buNone/>
            </a:pPr>
            <a:endParaRPr lang="en-US" sz="6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6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10400" y="152400"/>
            <a:ext cx="1981200" cy="6556375"/>
          </a:xfrm>
          <a:custGeom>
            <a:avLst/>
            <a:gdLst/>
            <a:ahLst/>
            <a:cxnLst/>
            <a:rect l="l" t="t" r="r" b="b"/>
            <a:pathLst>
              <a:path w="1981200" h="6556375">
                <a:moveTo>
                  <a:pt x="0" y="0"/>
                </a:moveTo>
                <a:lnTo>
                  <a:pt x="1981200" y="0"/>
                </a:lnTo>
                <a:lnTo>
                  <a:pt x="1981200" y="6556248"/>
                </a:lnTo>
                <a:lnTo>
                  <a:pt x="0" y="6556248"/>
                </a:lnTo>
                <a:lnTo>
                  <a:pt x="0" y="0"/>
                </a:lnTo>
                <a:close/>
              </a:path>
            </a:pathLst>
          </a:custGeom>
          <a:solidFill>
            <a:srgbClr val="008A43"/>
          </a:solidFill>
        </p:spPr>
        <p:txBody>
          <a:bodyPr wrap="square" lIns="0" tIns="0" rIns="0" bIns="0" rtlCol="0"/>
          <a:lstStyle/>
          <a:p>
            <a:endParaRPr/>
          </a:p>
        </p:txBody>
      </p:sp>
      <p:sp>
        <p:nvSpPr>
          <p:cNvPr id="3" name="object 3"/>
          <p:cNvSpPr txBox="1"/>
          <p:nvPr/>
        </p:nvSpPr>
        <p:spPr>
          <a:xfrm>
            <a:off x="1606422" y="4913376"/>
            <a:ext cx="3775710" cy="369332"/>
          </a:xfrm>
          <a:prstGeom prst="rect">
            <a:avLst/>
          </a:prstGeom>
        </p:spPr>
        <p:txBody>
          <a:bodyPr vert="horz" wrap="square" lIns="0" tIns="0" rIns="0" bIns="0" rtlCol="0">
            <a:spAutoFit/>
          </a:bodyPr>
          <a:lstStyle/>
          <a:p>
            <a:pPr marL="12700">
              <a:lnSpc>
                <a:spcPct val="100000"/>
              </a:lnSpc>
            </a:pPr>
            <a:r>
              <a:rPr sz="2400" b="1" spc="105" dirty="0">
                <a:solidFill>
                  <a:srgbClr val="3E4981"/>
                </a:solidFill>
                <a:latin typeface="Franklin Gothic Demi"/>
                <a:cs typeface="Franklin Gothic Demi"/>
              </a:rPr>
              <a:t>202</a:t>
            </a:r>
            <a:r>
              <a:rPr lang="en-US" sz="2400" b="1" spc="105" dirty="0">
                <a:solidFill>
                  <a:srgbClr val="3E4981"/>
                </a:solidFill>
                <a:latin typeface="Franklin Gothic Demi"/>
                <a:cs typeface="Franklin Gothic Demi"/>
              </a:rPr>
              <a:t>2</a:t>
            </a:r>
            <a:r>
              <a:rPr sz="2400" b="1" spc="105" dirty="0">
                <a:solidFill>
                  <a:srgbClr val="3E4981"/>
                </a:solidFill>
                <a:latin typeface="Franklin Gothic Demi"/>
                <a:cs typeface="Franklin Gothic Demi"/>
              </a:rPr>
              <a:t> </a:t>
            </a:r>
            <a:r>
              <a:rPr sz="2400" b="1" spc="125" dirty="0">
                <a:solidFill>
                  <a:srgbClr val="3E4981"/>
                </a:solidFill>
                <a:latin typeface="Franklin Gothic Demi"/>
                <a:cs typeface="Franklin Gothic Demi"/>
              </a:rPr>
              <a:t>Annual </a:t>
            </a:r>
            <a:r>
              <a:rPr sz="2400" b="1" spc="120" dirty="0">
                <a:solidFill>
                  <a:srgbClr val="3E4981"/>
                </a:solidFill>
                <a:latin typeface="Franklin Gothic Demi"/>
                <a:cs typeface="Franklin Gothic Demi"/>
              </a:rPr>
              <a:t>Action</a:t>
            </a:r>
            <a:r>
              <a:rPr sz="2400" b="1" spc="565" dirty="0">
                <a:solidFill>
                  <a:srgbClr val="3E4981"/>
                </a:solidFill>
                <a:latin typeface="Franklin Gothic Demi"/>
                <a:cs typeface="Franklin Gothic Demi"/>
              </a:rPr>
              <a:t> </a:t>
            </a:r>
            <a:r>
              <a:rPr sz="2400" b="1" spc="110" dirty="0">
                <a:solidFill>
                  <a:srgbClr val="3E4981"/>
                </a:solidFill>
                <a:latin typeface="Franklin Gothic Demi"/>
                <a:cs typeface="Franklin Gothic Demi"/>
              </a:rPr>
              <a:t>Plan</a:t>
            </a:r>
            <a:endParaRPr sz="2400" dirty="0">
              <a:latin typeface="Franklin Gothic Demi"/>
              <a:cs typeface="Franklin Gothic Demi"/>
            </a:endParaRPr>
          </a:p>
        </p:txBody>
      </p:sp>
      <p:sp>
        <p:nvSpPr>
          <p:cNvPr id="4" name="object 4"/>
          <p:cNvSpPr txBox="1">
            <a:spLocks noGrp="1"/>
          </p:cNvSpPr>
          <p:nvPr>
            <p:ph type="title"/>
          </p:nvPr>
        </p:nvSpPr>
        <p:spPr>
          <a:xfrm>
            <a:off x="399446" y="1067815"/>
            <a:ext cx="6193155" cy="1300480"/>
          </a:xfrm>
          <a:prstGeom prst="rect">
            <a:avLst/>
          </a:prstGeom>
        </p:spPr>
        <p:txBody>
          <a:bodyPr vert="horz" wrap="square" lIns="0" tIns="0" rIns="0" bIns="0" rtlCol="0">
            <a:spAutoFit/>
          </a:bodyPr>
          <a:lstStyle/>
          <a:p>
            <a:pPr marL="12065" marR="5080" algn="ctr">
              <a:lnSpc>
                <a:spcPct val="100000"/>
              </a:lnSpc>
            </a:pPr>
            <a:r>
              <a:rPr sz="2800" spc="125" dirty="0">
                <a:solidFill>
                  <a:srgbClr val="263746"/>
                </a:solidFill>
                <a:latin typeface="Century Gothic"/>
                <a:cs typeface="Century Gothic"/>
              </a:rPr>
              <a:t>MISSISSIPPI </a:t>
            </a:r>
            <a:r>
              <a:rPr sz="2800" spc="100" dirty="0">
                <a:solidFill>
                  <a:srgbClr val="263746"/>
                </a:solidFill>
                <a:latin typeface="Century Gothic"/>
                <a:cs typeface="Century Gothic"/>
              </a:rPr>
              <a:t>HOME </a:t>
            </a:r>
            <a:r>
              <a:rPr sz="2800" spc="125" dirty="0">
                <a:solidFill>
                  <a:srgbClr val="263746"/>
                </a:solidFill>
                <a:latin typeface="Century Gothic"/>
                <a:cs typeface="Century Gothic"/>
              </a:rPr>
              <a:t>CORPORATION  MISSISSIPPI</a:t>
            </a:r>
            <a:r>
              <a:rPr sz="2800" spc="330" dirty="0">
                <a:solidFill>
                  <a:srgbClr val="263746"/>
                </a:solidFill>
                <a:latin typeface="Century Gothic"/>
                <a:cs typeface="Century Gothic"/>
              </a:rPr>
              <a:t> </a:t>
            </a:r>
            <a:r>
              <a:rPr sz="2800" spc="125" dirty="0">
                <a:solidFill>
                  <a:srgbClr val="263746"/>
                </a:solidFill>
                <a:latin typeface="Century Gothic"/>
                <a:cs typeface="Century Gothic"/>
              </a:rPr>
              <a:t>DEVELOPMENT</a:t>
            </a:r>
            <a:endParaRPr sz="2800">
              <a:latin typeface="Century Gothic"/>
              <a:cs typeface="Century Gothic"/>
            </a:endParaRPr>
          </a:p>
          <a:p>
            <a:pPr algn="ctr">
              <a:lnSpc>
                <a:spcPct val="100000"/>
              </a:lnSpc>
            </a:pPr>
            <a:r>
              <a:rPr sz="2800" spc="120" dirty="0">
                <a:solidFill>
                  <a:srgbClr val="263746"/>
                </a:solidFill>
                <a:latin typeface="Century Gothic"/>
                <a:cs typeface="Century Gothic"/>
              </a:rPr>
              <a:t>AUTHORITY</a:t>
            </a:r>
            <a:endParaRPr sz="2800">
              <a:latin typeface="Century Gothic"/>
              <a:cs typeface="Century Gothic"/>
            </a:endParaRPr>
          </a:p>
        </p:txBody>
      </p:sp>
      <p:sp>
        <p:nvSpPr>
          <p:cNvPr id="5" name="object 5"/>
          <p:cNvSpPr/>
          <p:nvPr/>
        </p:nvSpPr>
        <p:spPr>
          <a:xfrm>
            <a:off x="7237476" y="3048000"/>
            <a:ext cx="1754123" cy="117043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96484" y="3048000"/>
            <a:ext cx="1754123" cy="11704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728216" y="3048000"/>
            <a:ext cx="1763267" cy="11704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484" y="3048000"/>
            <a:ext cx="1563623" cy="11704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67684" y="3048000"/>
            <a:ext cx="1757171" cy="117043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342056" y="5812446"/>
            <a:ext cx="443483" cy="46786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6400" y="5702046"/>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6803" y="5437622"/>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218435" y="3033458"/>
            <a:ext cx="4730750" cy="1483360"/>
          </a:xfrm>
          <a:prstGeom prst="rect">
            <a:avLst/>
          </a:prstGeom>
        </p:spPr>
        <p:txBody>
          <a:bodyPr vert="horz" wrap="square" lIns="0" tIns="0" rIns="0" bIns="0" rtlCol="0">
            <a:spAutoFit/>
          </a:bodyPr>
          <a:lstStyle/>
          <a:p>
            <a:pPr algn="ctr">
              <a:lnSpc>
                <a:spcPct val="100000"/>
              </a:lnSpc>
            </a:pPr>
            <a:r>
              <a:rPr sz="3200" dirty="0">
                <a:solidFill>
                  <a:srgbClr val="008A43"/>
                </a:solidFill>
                <a:latin typeface="Franklin Gothic Medium"/>
                <a:cs typeface="Franklin Gothic Medium"/>
              </a:rPr>
              <a:t>PUBLIC </a:t>
            </a:r>
            <a:r>
              <a:rPr sz="3200" spc="5" dirty="0">
                <a:solidFill>
                  <a:srgbClr val="008A43"/>
                </a:solidFill>
                <a:latin typeface="Franklin Gothic Medium"/>
                <a:cs typeface="Franklin Gothic Medium"/>
              </a:rPr>
              <a:t>HEARING</a:t>
            </a:r>
            <a:r>
              <a:rPr sz="3200" spc="-120" dirty="0">
                <a:solidFill>
                  <a:srgbClr val="008A43"/>
                </a:solidFill>
                <a:latin typeface="Franklin Gothic Medium"/>
                <a:cs typeface="Franklin Gothic Medium"/>
              </a:rPr>
              <a:t> </a:t>
            </a:r>
            <a:r>
              <a:rPr sz="3200" spc="5" dirty="0">
                <a:solidFill>
                  <a:srgbClr val="008A43"/>
                </a:solidFill>
                <a:latin typeface="Franklin Gothic Medium"/>
                <a:cs typeface="Franklin Gothic Medium"/>
              </a:rPr>
              <a:t>MEETING</a:t>
            </a:r>
            <a:endParaRPr sz="3200">
              <a:latin typeface="Franklin Gothic Medium"/>
              <a:cs typeface="Franklin Gothic Medium"/>
            </a:endParaRPr>
          </a:p>
          <a:p>
            <a:pPr>
              <a:lnSpc>
                <a:spcPct val="100000"/>
              </a:lnSpc>
              <a:spcBef>
                <a:spcPts val="45"/>
              </a:spcBef>
            </a:pPr>
            <a:endParaRPr sz="3300">
              <a:latin typeface="Times New Roman"/>
              <a:cs typeface="Times New Roman"/>
            </a:endParaRPr>
          </a:p>
          <a:p>
            <a:pPr algn="ctr">
              <a:lnSpc>
                <a:spcPct val="100000"/>
              </a:lnSpc>
            </a:pPr>
            <a:r>
              <a:rPr sz="3200" spc="-5" dirty="0">
                <a:solidFill>
                  <a:srgbClr val="008A43"/>
                </a:solidFill>
                <a:latin typeface="Franklin Gothic Medium"/>
                <a:cs typeface="Franklin Gothic Medium"/>
              </a:rPr>
              <a:t>OVERVIEW</a:t>
            </a:r>
            <a:endParaRPr sz="3200">
              <a:latin typeface="Franklin Gothic Medium"/>
              <a:cs typeface="Franklin Gothic Medium"/>
            </a:endParaRPr>
          </a:p>
        </p:txBody>
      </p:sp>
      <p:sp>
        <p:nvSpPr>
          <p:cNvPr id="5" name="object 5"/>
          <p:cNvSpPr/>
          <p:nvPr/>
        </p:nvSpPr>
        <p:spPr>
          <a:xfrm>
            <a:off x="0" y="9144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008A43"/>
          </a:solidFill>
        </p:spPr>
        <p:txBody>
          <a:bodyPr wrap="square" lIns="0" tIns="0" rIns="0" bIns="0" rtlCol="0"/>
          <a:lstStyle/>
          <a:p>
            <a:endParaRPr/>
          </a:p>
        </p:txBody>
      </p:sp>
      <p:sp>
        <p:nvSpPr>
          <p:cNvPr id="6" name="object 6"/>
          <p:cNvSpPr/>
          <p:nvPr/>
        </p:nvSpPr>
        <p:spPr>
          <a:xfrm>
            <a:off x="7247562" y="5311899"/>
            <a:ext cx="1659635" cy="110488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609600"/>
            <a:ext cx="6324600" cy="1534753"/>
          </a:xfrm>
          <a:prstGeom prst="rect">
            <a:avLst/>
          </a:prstGeom>
        </p:spPr>
        <p:txBody>
          <a:bodyPr vert="horz" wrap="square" lIns="0" tIns="403262" rIns="0" bIns="0" rtlCol="0">
            <a:spAutoFit/>
          </a:bodyPr>
          <a:lstStyle/>
          <a:p>
            <a:pPr marL="2510155" marR="5080" indent="-1386840">
              <a:lnSpc>
                <a:spcPct val="120000"/>
              </a:lnSpc>
            </a:pPr>
            <a:r>
              <a:rPr dirty="0"/>
              <a:t>MHC </a:t>
            </a:r>
            <a:r>
              <a:rPr spc="-5" dirty="0"/>
              <a:t>Federal</a:t>
            </a:r>
            <a:r>
              <a:rPr spc="-90" dirty="0"/>
              <a:t> </a:t>
            </a:r>
            <a:r>
              <a:rPr spc="-5" dirty="0"/>
              <a:t>Programs  </a:t>
            </a:r>
            <a:r>
              <a:rPr spc="-10" dirty="0"/>
              <a:t>Process:</a:t>
            </a:r>
          </a:p>
        </p:txBody>
      </p:sp>
      <p:sp>
        <p:nvSpPr>
          <p:cNvPr id="3" name="object 3"/>
          <p:cNvSpPr txBox="1"/>
          <p:nvPr/>
        </p:nvSpPr>
        <p:spPr>
          <a:xfrm>
            <a:off x="1524001" y="2286000"/>
            <a:ext cx="6499860" cy="3834448"/>
          </a:xfrm>
          <a:prstGeom prst="rect">
            <a:avLst/>
          </a:prstGeom>
        </p:spPr>
        <p:txBody>
          <a:bodyPr vert="horz" wrap="square" lIns="0" tIns="0" rIns="0" bIns="0" rtlCol="0">
            <a:spAutoFit/>
          </a:bodyPr>
          <a:lstStyle/>
          <a:p>
            <a:pPr marL="12700">
              <a:lnSpc>
                <a:spcPct val="100000"/>
              </a:lnSpc>
            </a:pPr>
            <a:r>
              <a:rPr sz="1800" spc="-5" dirty="0">
                <a:latin typeface="Arial Narrow"/>
                <a:cs typeface="Arial Narrow"/>
              </a:rPr>
              <a:t>The </a:t>
            </a:r>
            <a:r>
              <a:rPr sz="1800" spc="-10" dirty="0">
                <a:latin typeface="Arial Narrow"/>
                <a:cs typeface="Arial Narrow"/>
              </a:rPr>
              <a:t>202</a:t>
            </a:r>
            <a:r>
              <a:rPr lang="en-US" sz="1800" spc="-10" dirty="0">
                <a:latin typeface="Arial Narrow"/>
                <a:cs typeface="Arial Narrow"/>
              </a:rPr>
              <a:t>2</a:t>
            </a:r>
            <a:r>
              <a:rPr sz="1800" spc="-10" dirty="0">
                <a:latin typeface="Arial Narrow"/>
                <a:cs typeface="Arial Narrow"/>
              </a:rPr>
              <a:t> Annual </a:t>
            </a:r>
            <a:r>
              <a:rPr sz="1800" spc="-5" dirty="0">
                <a:latin typeface="Arial Narrow"/>
                <a:cs typeface="Arial Narrow"/>
              </a:rPr>
              <a:t>Action </a:t>
            </a:r>
            <a:r>
              <a:rPr sz="1800" spc="-10" dirty="0">
                <a:latin typeface="Arial Narrow"/>
                <a:cs typeface="Arial Narrow"/>
              </a:rPr>
              <a:t>Plan </a:t>
            </a:r>
            <a:r>
              <a:rPr sz="1800" spc="-5" dirty="0">
                <a:latin typeface="Arial Narrow"/>
                <a:cs typeface="Arial Narrow"/>
              </a:rPr>
              <a:t>will </a:t>
            </a:r>
            <a:r>
              <a:rPr sz="1800" spc="-10" dirty="0">
                <a:latin typeface="Arial Narrow"/>
                <a:cs typeface="Arial Narrow"/>
              </a:rPr>
              <a:t>be submitted </a:t>
            </a:r>
            <a:r>
              <a:rPr sz="1800" spc="-5" dirty="0">
                <a:latin typeface="Arial Narrow"/>
                <a:cs typeface="Arial Narrow"/>
              </a:rPr>
              <a:t>to </a:t>
            </a:r>
            <a:r>
              <a:rPr sz="1800" dirty="0">
                <a:latin typeface="Arial Narrow"/>
                <a:cs typeface="Arial Narrow"/>
              </a:rPr>
              <a:t>HUD </a:t>
            </a:r>
            <a:r>
              <a:rPr sz="1800" spc="-10" dirty="0">
                <a:latin typeface="Arial Narrow"/>
                <a:cs typeface="Arial Narrow"/>
              </a:rPr>
              <a:t>by May </a:t>
            </a:r>
            <a:r>
              <a:rPr lang="en-US" sz="1800" spc="-10" dirty="0">
                <a:latin typeface="Arial Narrow"/>
                <a:cs typeface="Arial Narrow"/>
              </a:rPr>
              <a:t>15</a:t>
            </a:r>
            <a:r>
              <a:rPr sz="1800" spc="-10" dirty="0">
                <a:latin typeface="Arial Narrow"/>
                <a:cs typeface="Arial Narrow"/>
              </a:rPr>
              <a:t>, 202</a:t>
            </a:r>
            <a:r>
              <a:rPr lang="en-US" sz="1800" spc="-10" dirty="0">
                <a:latin typeface="Arial Narrow"/>
                <a:cs typeface="Arial Narrow"/>
              </a:rPr>
              <a:t>2</a:t>
            </a:r>
            <a:r>
              <a:rPr sz="1800" spc="-10" dirty="0">
                <a:latin typeface="Arial Narrow"/>
                <a:cs typeface="Arial Narrow"/>
              </a:rPr>
              <a:t>. </a:t>
            </a:r>
            <a:r>
              <a:rPr sz="1800" spc="235" dirty="0">
                <a:latin typeface="Arial Narrow"/>
                <a:cs typeface="Arial Narrow"/>
              </a:rPr>
              <a:t> </a:t>
            </a:r>
            <a:r>
              <a:rPr lang="en-US" sz="1800" spc="-10" dirty="0">
                <a:latin typeface="Arial Narrow"/>
                <a:cs typeface="Arial Narrow"/>
              </a:rPr>
              <a:t>Three </a:t>
            </a:r>
            <a:r>
              <a:rPr sz="1800" spc="-5" dirty="0">
                <a:latin typeface="Arial Narrow"/>
                <a:cs typeface="Arial Narrow"/>
              </a:rPr>
              <a:t>(</a:t>
            </a:r>
            <a:r>
              <a:rPr lang="en-US" sz="1800" spc="-5" dirty="0">
                <a:latin typeface="Arial Narrow"/>
                <a:cs typeface="Arial Narrow"/>
              </a:rPr>
              <a:t>3</a:t>
            </a:r>
            <a:r>
              <a:rPr sz="1800" spc="-5" dirty="0">
                <a:latin typeface="Arial Narrow"/>
                <a:cs typeface="Arial Narrow"/>
              </a:rPr>
              <a:t>) </a:t>
            </a:r>
            <a:r>
              <a:rPr sz="1800" spc="-10" dirty="0">
                <a:latin typeface="Arial Narrow"/>
                <a:cs typeface="Arial Narrow"/>
              </a:rPr>
              <a:t>public input meeting</a:t>
            </a:r>
            <a:r>
              <a:rPr lang="en-US" sz="1800" spc="-10" dirty="0">
                <a:latin typeface="Arial Narrow"/>
                <a:cs typeface="Arial Narrow"/>
              </a:rPr>
              <a:t>s</a:t>
            </a:r>
            <a:r>
              <a:rPr sz="1800" spc="-10" dirty="0">
                <a:latin typeface="Arial Narrow"/>
                <a:cs typeface="Arial Narrow"/>
              </a:rPr>
              <a:t> </a:t>
            </a:r>
            <a:r>
              <a:rPr lang="en-US" sz="1800" spc="-10" dirty="0">
                <a:latin typeface="Arial Narrow"/>
                <a:cs typeface="Arial Narrow"/>
              </a:rPr>
              <a:t>are</a:t>
            </a:r>
            <a:r>
              <a:rPr sz="1800" spc="-5" dirty="0">
                <a:latin typeface="Arial Narrow"/>
                <a:cs typeface="Arial Narrow"/>
              </a:rPr>
              <a:t> </a:t>
            </a:r>
            <a:r>
              <a:rPr sz="1800" spc="-10" dirty="0">
                <a:latin typeface="Arial Narrow"/>
                <a:cs typeface="Arial Narrow"/>
              </a:rPr>
              <a:t>scheduled</a:t>
            </a:r>
            <a:r>
              <a:rPr lang="en-US" sz="1800" spc="-10" dirty="0">
                <a:latin typeface="Arial Narrow"/>
                <a:cs typeface="Arial Narrow"/>
              </a:rPr>
              <a:t>. The first is to be held virtually on March 3, 2022, at 10:00 am via the MHC website; the second is to be held in-person on March 10, 2022, at 10:30 am in Batesville, Mississippi at the office of North Delta Planning and Development District and the third is to be held in-person on March 29, 2022, at 1:00 pm in Biloxi, Mississippi at MHC’s 30</a:t>
            </a:r>
            <a:r>
              <a:rPr lang="en-US" sz="1800" spc="-10" baseline="30000" dirty="0">
                <a:latin typeface="Arial Narrow"/>
                <a:cs typeface="Arial Narrow"/>
              </a:rPr>
              <a:t>th</a:t>
            </a:r>
            <a:r>
              <a:rPr lang="en-US" sz="1800" spc="-10" dirty="0">
                <a:latin typeface="Arial Narrow"/>
                <a:cs typeface="Arial Narrow"/>
              </a:rPr>
              <a:t> Annual Conference at the Beau Rivage</a:t>
            </a:r>
            <a:r>
              <a:rPr sz="1800" spc="-10" dirty="0">
                <a:latin typeface="Arial Narrow"/>
                <a:cs typeface="Arial Narrow"/>
              </a:rPr>
              <a:t>.</a:t>
            </a:r>
            <a:endParaRPr sz="1800" dirty="0">
              <a:latin typeface="Arial Narrow"/>
              <a:cs typeface="Arial Narrow"/>
            </a:endParaRPr>
          </a:p>
          <a:p>
            <a:pPr>
              <a:lnSpc>
                <a:spcPct val="100000"/>
              </a:lnSpc>
              <a:spcBef>
                <a:spcPts val="10"/>
              </a:spcBef>
            </a:pPr>
            <a:endParaRPr sz="2150" dirty="0">
              <a:latin typeface="Times New Roman"/>
              <a:cs typeface="Times New Roman"/>
            </a:endParaRPr>
          </a:p>
          <a:p>
            <a:pPr marL="12700" marR="99060">
              <a:lnSpc>
                <a:spcPct val="114999"/>
              </a:lnSpc>
            </a:pPr>
            <a:r>
              <a:rPr sz="1800" dirty="0">
                <a:latin typeface="Arial Narrow" panose="020B0606020202030204" pitchFamily="34" charset="0"/>
                <a:cs typeface="Arial Narrow"/>
              </a:rPr>
              <a:t>A </a:t>
            </a:r>
            <a:r>
              <a:rPr sz="1800" spc="-10" dirty="0">
                <a:latin typeface="Arial Narrow" panose="020B0606020202030204" pitchFamily="34" charset="0"/>
                <a:cs typeface="Arial Narrow"/>
              </a:rPr>
              <a:t>public comment period </a:t>
            </a:r>
            <a:r>
              <a:rPr sz="1800" spc="-5" dirty="0">
                <a:latin typeface="Arial Narrow" panose="020B0606020202030204" pitchFamily="34" charset="0"/>
                <a:cs typeface="Arial Narrow"/>
              </a:rPr>
              <a:t>will </a:t>
            </a:r>
            <a:r>
              <a:rPr sz="1800" spc="-10" dirty="0">
                <a:latin typeface="Arial Narrow" panose="020B0606020202030204" pitchFamily="34" charset="0"/>
                <a:cs typeface="Arial Narrow"/>
              </a:rPr>
              <a:t>be held </a:t>
            </a:r>
            <a:r>
              <a:rPr lang="en-US" sz="1800" spc="-5" dirty="0">
                <a:solidFill>
                  <a:srgbClr val="131313"/>
                </a:solidFill>
                <a:latin typeface="Arial Narrow" panose="020B0606020202030204" pitchFamily="34" charset="0"/>
                <a:cs typeface="Times New Roman"/>
              </a:rPr>
              <a:t>April 1, 2022 </a:t>
            </a:r>
            <a:r>
              <a:rPr lang="en-US" sz="1800" dirty="0">
                <a:solidFill>
                  <a:srgbClr val="131313"/>
                </a:solidFill>
                <a:latin typeface="Arial Narrow" panose="020B0606020202030204" pitchFamily="34" charset="0"/>
                <a:cs typeface="Times New Roman"/>
              </a:rPr>
              <a:t>– May 1</a:t>
            </a:r>
            <a:r>
              <a:rPr lang="en-US" sz="1800" spc="-20" dirty="0">
                <a:solidFill>
                  <a:srgbClr val="131313"/>
                </a:solidFill>
                <a:latin typeface="Arial Narrow" panose="020B0606020202030204" pitchFamily="34" charset="0"/>
                <a:cs typeface="Times New Roman"/>
              </a:rPr>
              <a:t>, 2022</a:t>
            </a:r>
            <a:r>
              <a:rPr sz="1800" spc="-10" dirty="0">
                <a:latin typeface="Arial Narrow" panose="020B0606020202030204" pitchFamily="34" charset="0"/>
                <a:cs typeface="Arial Narrow"/>
              </a:rPr>
              <a:t>.  Comments </a:t>
            </a:r>
            <a:r>
              <a:rPr sz="1800" spc="-5" dirty="0">
                <a:latin typeface="Arial Narrow" panose="020B0606020202030204" pitchFamily="34" charset="0"/>
                <a:cs typeface="Arial Narrow"/>
              </a:rPr>
              <a:t>received will </a:t>
            </a:r>
            <a:r>
              <a:rPr sz="1800" spc="-10" dirty="0">
                <a:latin typeface="Arial Narrow" panose="020B0606020202030204" pitchFamily="34" charset="0"/>
                <a:cs typeface="Arial Narrow"/>
              </a:rPr>
              <a:t>be </a:t>
            </a:r>
            <a:r>
              <a:rPr sz="1800" spc="-5" dirty="0">
                <a:latin typeface="Arial Narrow" panose="020B0606020202030204" pitchFamily="34" charset="0"/>
                <a:cs typeface="Arial Narrow"/>
              </a:rPr>
              <a:t>considered for </a:t>
            </a:r>
            <a:r>
              <a:rPr sz="1800" spc="-10" dirty="0">
                <a:latin typeface="Arial Narrow" panose="020B0606020202030204" pitchFamily="34" charset="0"/>
                <a:cs typeface="Arial Narrow"/>
              </a:rPr>
              <a:t>incorporation </a:t>
            </a:r>
            <a:r>
              <a:rPr sz="1800" spc="-5" dirty="0">
                <a:latin typeface="Arial Narrow" panose="020B0606020202030204" pitchFamily="34" charset="0"/>
                <a:cs typeface="Arial Narrow"/>
              </a:rPr>
              <a:t>in the </a:t>
            </a:r>
            <a:r>
              <a:rPr sz="1800" spc="-10" dirty="0">
                <a:latin typeface="Arial Narrow" panose="020B0606020202030204" pitchFamily="34" charset="0"/>
                <a:cs typeface="Arial Narrow"/>
              </a:rPr>
              <a:t>Annual Action  Plan by </a:t>
            </a:r>
            <a:r>
              <a:rPr sz="1800" spc="-5" dirty="0">
                <a:latin typeface="Arial Narrow" panose="020B0606020202030204" pitchFamily="34" charset="0"/>
                <a:cs typeface="Arial Narrow"/>
              </a:rPr>
              <a:t>Mississippi Home </a:t>
            </a:r>
            <a:r>
              <a:rPr sz="1800" spc="-10" dirty="0">
                <a:latin typeface="Arial Narrow" panose="020B0606020202030204" pitchFamily="34" charset="0"/>
                <a:cs typeface="Arial Narrow"/>
              </a:rPr>
              <a:t>Corporation </a:t>
            </a:r>
            <a:r>
              <a:rPr sz="1800" spc="-5" dirty="0">
                <a:latin typeface="Arial Narrow" panose="020B0606020202030204" pitchFamily="34" charset="0"/>
                <a:cs typeface="Arial Narrow"/>
              </a:rPr>
              <a:t>(MHC) for HOME, ESG, </a:t>
            </a:r>
            <a:r>
              <a:rPr sz="1800" spc="-10" dirty="0">
                <a:latin typeface="Arial Narrow" panose="020B0606020202030204" pitchFamily="34" charset="0"/>
                <a:cs typeface="Arial Narrow"/>
              </a:rPr>
              <a:t>HOPWA, </a:t>
            </a:r>
            <a:r>
              <a:rPr sz="1800" spc="-15" dirty="0">
                <a:latin typeface="Arial Narrow" panose="020B0606020202030204" pitchFamily="34" charset="0"/>
                <a:cs typeface="Arial Narrow"/>
              </a:rPr>
              <a:t>and  </a:t>
            </a:r>
            <a:r>
              <a:rPr sz="1800" spc="-5" dirty="0">
                <a:latin typeface="Arial Narrow" panose="020B0606020202030204" pitchFamily="34" charset="0"/>
                <a:cs typeface="Arial Narrow"/>
              </a:rPr>
              <a:t>HTF </a:t>
            </a:r>
            <a:r>
              <a:rPr sz="1800" spc="-10" dirty="0">
                <a:latin typeface="Arial Narrow" panose="020B0606020202030204" pitchFamily="34" charset="0"/>
                <a:cs typeface="Arial Narrow"/>
              </a:rPr>
              <a:t>programs and </a:t>
            </a:r>
            <a:r>
              <a:rPr sz="1800" spc="-5" dirty="0">
                <a:latin typeface="Arial Narrow" panose="020B0606020202030204" pitchFamily="34" charset="0"/>
                <a:cs typeface="Arial Narrow"/>
              </a:rPr>
              <a:t>Mississippi </a:t>
            </a:r>
            <a:r>
              <a:rPr sz="1800" spc="-10" dirty="0">
                <a:latin typeface="Arial Narrow" panose="020B0606020202030204" pitchFamily="34" charset="0"/>
                <a:cs typeface="Arial Narrow"/>
              </a:rPr>
              <a:t>Development Authority </a:t>
            </a:r>
            <a:r>
              <a:rPr sz="1800" spc="-5" dirty="0">
                <a:latin typeface="Arial Narrow" panose="020B0606020202030204" pitchFamily="34" charset="0"/>
                <a:cs typeface="Arial Narrow"/>
              </a:rPr>
              <a:t>(MDA) for </a:t>
            </a:r>
            <a:r>
              <a:rPr sz="1800" spc="-10" dirty="0">
                <a:latin typeface="Arial Narrow" panose="020B0606020202030204" pitchFamily="34" charset="0"/>
                <a:cs typeface="Arial Narrow"/>
              </a:rPr>
              <a:t>the  Community Development </a:t>
            </a:r>
            <a:r>
              <a:rPr sz="1800" spc="-5" dirty="0">
                <a:latin typeface="Arial Narrow" panose="020B0606020202030204" pitchFamily="34" charset="0"/>
                <a:cs typeface="Arial Narrow"/>
              </a:rPr>
              <a:t>Block Grant </a:t>
            </a:r>
            <a:r>
              <a:rPr sz="1800" spc="-10" dirty="0">
                <a:latin typeface="Arial Narrow" panose="020B0606020202030204" pitchFamily="34" charset="0"/>
                <a:cs typeface="Arial Narrow"/>
              </a:rPr>
              <a:t>program</a:t>
            </a:r>
            <a:r>
              <a:rPr sz="1800" spc="190" dirty="0">
                <a:latin typeface="Arial Narrow" panose="020B0606020202030204" pitchFamily="34" charset="0"/>
                <a:cs typeface="Arial Narrow"/>
              </a:rPr>
              <a:t> </a:t>
            </a:r>
            <a:r>
              <a:rPr sz="1800" spc="-5" dirty="0">
                <a:latin typeface="Arial Narrow" panose="020B0606020202030204" pitchFamily="34" charset="0"/>
                <a:cs typeface="Arial Narrow"/>
              </a:rPr>
              <a:t>(CDBG).</a:t>
            </a:r>
            <a:endParaRPr sz="1800" dirty="0">
              <a:latin typeface="Arial Narrow" panose="020B0606020202030204" pitchFamily="34" charset="0"/>
              <a:cs typeface="Arial Narrow"/>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5567" y="1634235"/>
            <a:ext cx="1831339" cy="487680"/>
          </a:xfrm>
          <a:prstGeom prst="rect">
            <a:avLst/>
          </a:prstGeom>
        </p:spPr>
        <p:txBody>
          <a:bodyPr vert="horz" wrap="square" lIns="0" tIns="0" rIns="0" bIns="0" rtlCol="0">
            <a:spAutoFit/>
          </a:bodyPr>
          <a:lstStyle/>
          <a:p>
            <a:pPr marL="12700">
              <a:lnSpc>
                <a:spcPct val="100000"/>
              </a:lnSpc>
            </a:pPr>
            <a:r>
              <a:rPr dirty="0"/>
              <a:t>A</a:t>
            </a:r>
            <a:r>
              <a:rPr spc="-10" dirty="0"/>
              <a:t>c</a:t>
            </a:r>
            <a:r>
              <a:rPr dirty="0"/>
              <a:t>t</a:t>
            </a:r>
            <a:r>
              <a:rPr spc="-5" dirty="0"/>
              <a:t>i</a:t>
            </a:r>
            <a:r>
              <a:rPr spc="-10" dirty="0"/>
              <a:t>v</a:t>
            </a:r>
            <a:r>
              <a:rPr spc="-5" dirty="0"/>
              <a:t>i</a:t>
            </a:r>
            <a:r>
              <a:rPr dirty="0"/>
              <a:t>t</a:t>
            </a:r>
            <a:r>
              <a:rPr spc="-5" dirty="0"/>
              <a:t>i</a:t>
            </a:r>
            <a:r>
              <a:rPr spc="-10" dirty="0"/>
              <a:t>es</a:t>
            </a:r>
          </a:p>
        </p:txBody>
      </p:sp>
      <p:sp>
        <p:nvSpPr>
          <p:cNvPr id="3" name="object 3"/>
          <p:cNvSpPr txBox="1"/>
          <p:nvPr/>
        </p:nvSpPr>
        <p:spPr>
          <a:xfrm>
            <a:off x="1221739" y="2406903"/>
            <a:ext cx="6512559" cy="3983142"/>
          </a:xfrm>
          <a:prstGeom prst="rect">
            <a:avLst/>
          </a:prstGeom>
        </p:spPr>
        <p:txBody>
          <a:bodyPr vert="horz" wrap="square" lIns="0" tIns="0" rIns="0" bIns="0" rtlCol="0">
            <a:spAutoFit/>
          </a:bodyPr>
          <a:lstStyle/>
          <a:p>
            <a:pPr marL="200025">
              <a:lnSpc>
                <a:spcPct val="100000"/>
              </a:lnSpc>
            </a:pPr>
            <a:r>
              <a:rPr sz="2000" b="1" dirty="0">
                <a:latin typeface="Arial"/>
                <a:cs typeface="Arial"/>
              </a:rPr>
              <a:t>The following programs will be </a:t>
            </a:r>
            <a:r>
              <a:rPr sz="2000" b="1" spc="-5" dirty="0">
                <a:latin typeface="Arial"/>
                <a:cs typeface="Arial"/>
              </a:rPr>
              <a:t>identified in </a:t>
            </a:r>
            <a:r>
              <a:rPr sz="2000" b="1" dirty="0">
                <a:latin typeface="Arial"/>
                <a:cs typeface="Arial"/>
              </a:rPr>
              <a:t>the</a:t>
            </a:r>
            <a:r>
              <a:rPr sz="2000" b="1" spc="-185" dirty="0">
                <a:latin typeface="Arial"/>
                <a:cs typeface="Arial"/>
              </a:rPr>
              <a:t> </a:t>
            </a:r>
            <a:r>
              <a:rPr sz="2000" b="1" dirty="0">
                <a:latin typeface="Arial"/>
                <a:cs typeface="Arial"/>
              </a:rPr>
              <a:t>202</a:t>
            </a:r>
            <a:r>
              <a:rPr lang="en-US" sz="2000" b="1" dirty="0">
                <a:latin typeface="Arial"/>
                <a:cs typeface="Arial"/>
              </a:rPr>
              <a:t>2</a:t>
            </a:r>
            <a:endParaRPr sz="2000" dirty="0">
              <a:latin typeface="Arial"/>
              <a:cs typeface="Arial"/>
            </a:endParaRPr>
          </a:p>
          <a:p>
            <a:pPr marL="2326005">
              <a:lnSpc>
                <a:spcPct val="100000"/>
              </a:lnSpc>
            </a:pPr>
            <a:r>
              <a:rPr sz="2000" b="1" dirty="0">
                <a:latin typeface="Arial"/>
                <a:cs typeface="Arial"/>
              </a:rPr>
              <a:t>Annual Action</a:t>
            </a:r>
            <a:r>
              <a:rPr sz="2000" b="1" spc="-165" dirty="0">
                <a:latin typeface="Arial"/>
                <a:cs typeface="Arial"/>
              </a:rPr>
              <a:t> </a:t>
            </a:r>
            <a:r>
              <a:rPr sz="2000" b="1" spc="-5" dirty="0">
                <a:latin typeface="Arial"/>
                <a:cs typeface="Arial"/>
              </a:rPr>
              <a:t>Plan.</a:t>
            </a:r>
            <a:endParaRPr sz="2000" dirty="0">
              <a:latin typeface="Arial"/>
              <a:cs typeface="Arial"/>
            </a:endParaRPr>
          </a:p>
          <a:p>
            <a:pPr>
              <a:lnSpc>
                <a:spcPct val="100000"/>
              </a:lnSpc>
              <a:spcBef>
                <a:spcPts val="50"/>
              </a:spcBef>
            </a:pPr>
            <a:endParaRPr sz="2600" dirty="0">
              <a:latin typeface="Times New Roman"/>
              <a:cs typeface="Times New Roman"/>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 </a:t>
            </a:r>
            <a:r>
              <a:rPr sz="1800" b="1" spc="-10" dirty="0">
                <a:latin typeface="Arial Narrow"/>
                <a:cs typeface="Arial Narrow"/>
              </a:rPr>
              <a:t>Investment </a:t>
            </a:r>
            <a:r>
              <a:rPr sz="1800" b="1" spc="-5" dirty="0">
                <a:latin typeface="Arial Narrow"/>
                <a:cs typeface="Arial Narrow"/>
              </a:rPr>
              <a:t>Partnerships Program</a:t>
            </a:r>
            <a:r>
              <a:rPr sz="1800" b="1" spc="75" dirty="0">
                <a:latin typeface="Arial Narrow"/>
                <a:cs typeface="Arial Narrow"/>
              </a:rPr>
              <a:t> </a:t>
            </a:r>
            <a:r>
              <a:rPr sz="1800" b="1" spc="-5" dirty="0">
                <a:latin typeface="Arial Narrow"/>
                <a:cs typeface="Arial Narrow"/>
              </a:rPr>
              <a:t>(HOME)</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Homeowner</a:t>
            </a:r>
            <a:r>
              <a:rPr sz="1800" b="1" spc="-55" dirty="0">
                <a:latin typeface="Arial Narrow"/>
                <a:cs typeface="Arial Narrow"/>
              </a:rPr>
              <a:t> </a:t>
            </a:r>
            <a:r>
              <a:rPr sz="1800" b="1" spc="-5" dirty="0">
                <a:latin typeface="Arial Narrow"/>
                <a:cs typeface="Arial Narrow"/>
              </a:rPr>
              <a:t>Rehabilitation</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Homeowner Rehabilitation</a:t>
            </a:r>
            <a:r>
              <a:rPr sz="1800" b="1" spc="-15" dirty="0">
                <a:latin typeface="Arial Narrow"/>
                <a:cs typeface="Arial Narrow"/>
              </a:rPr>
              <a:t> </a:t>
            </a:r>
            <a:r>
              <a:rPr sz="1800" b="1" spc="-5" dirty="0">
                <a:latin typeface="Arial Narrow"/>
                <a:cs typeface="Arial Narrow"/>
              </a:rPr>
              <a:t>Disaster</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10" dirty="0">
                <a:latin typeface="Arial Narrow"/>
                <a:cs typeface="Arial Narrow"/>
              </a:rPr>
              <a:t>Rental</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 Buyer</a:t>
            </a:r>
            <a:r>
              <a:rPr sz="1800" b="1" spc="-100" dirty="0">
                <a:latin typeface="Arial Narrow"/>
                <a:cs typeface="Arial Narrow"/>
              </a:rPr>
              <a:t> </a:t>
            </a:r>
            <a:r>
              <a:rPr sz="1800" b="1" spc="-10" dirty="0">
                <a:latin typeface="Arial Narrow"/>
                <a:cs typeface="Arial Narrow"/>
              </a:rPr>
              <a:t>Assistance</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Community Housing Development Organization</a:t>
            </a:r>
            <a:r>
              <a:rPr sz="1800" b="1" spc="30" dirty="0">
                <a:latin typeface="Arial Narrow"/>
                <a:cs typeface="Arial Narrow"/>
              </a:rPr>
              <a:t> </a:t>
            </a:r>
            <a:r>
              <a:rPr sz="1800" b="1" dirty="0">
                <a:latin typeface="Arial Narrow"/>
                <a:cs typeface="Arial Narrow"/>
              </a:rPr>
              <a:t>(CHDO)</a:t>
            </a:r>
            <a:endParaRPr lang="en-US" sz="1800" b="1" dirty="0">
              <a:latin typeface="Arial Narrow"/>
              <a:cs typeface="Arial Narrow"/>
            </a:endParaRPr>
          </a:p>
          <a:p>
            <a:pPr marL="299085" indent="-286385">
              <a:spcBef>
                <a:spcPts val="430"/>
              </a:spcBef>
              <a:buClr>
                <a:srgbClr val="000099"/>
              </a:buClr>
              <a:buSzPct val="75000"/>
              <a:buFont typeface="Arial"/>
              <a:buChar char="•"/>
              <a:tabLst>
                <a:tab pos="299085" algn="l"/>
                <a:tab pos="299720" algn="l"/>
              </a:tabLst>
            </a:pPr>
            <a:r>
              <a:rPr lang="en-US" sz="1800" b="1" spc="-5" dirty="0">
                <a:latin typeface="Arial Narrow"/>
                <a:cs typeface="Arial Narrow"/>
              </a:rPr>
              <a:t>National Housing </a:t>
            </a:r>
            <a:r>
              <a:rPr lang="en-US" sz="1800" b="1" spc="-20" dirty="0">
                <a:latin typeface="Arial Narrow"/>
                <a:cs typeface="Arial Narrow"/>
              </a:rPr>
              <a:t>Trust </a:t>
            </a:r>
            <a:r>
              <a:rPr lang="en-US" sz="1800" b="1" spc="-5" dirty="0">
                <a:latin typeface="Arial Narrow"/>
                <a:cs typeface="Arial Narrow"/>
              </a:rPr>
              <a:t>Fund</a:t>
            </a:r>
            <a:r>
              <a:rPr lang="en-US" sz="1800" b="1" spc="-10" dirty="0">
                <a:latin typeface="Arial Narrow"/>
                <a:cs typeface="Arial Narrow"/>
              </a:rPr>
              <a:t> </a:t>
            </a:r>
            <a:r>
              <a:rPr lang="en-US" sz="1800" b="1" spc="-5" dirty="0">
                <a:latin typeface="Arial Narrow"/>
                <a:cs typeface="Arial Narrow"/>
              </a:rPr>
              <a:t>(HTF)</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Housing Opportunity for Persons with AIDS</a:t>
            </a:r>
            <a:r>
              <a:rPr sz="1800" b="1" spc="-30" dirty="0">
                <a:latin typeface="Arial Narrow"/>
                <a:cs typeface="Arial Narrow"/>
              </a:rPr>
              <a:t> </a:t>
            </a:r>
            <a:r>
              <a:rPr sz="1800" b="1" spc="-15" dirty="0">
                <a:latin typeface="Arial Narrow"/>
                <a:cs typeface="Arial Narrow"/>
              </a:rPr>
              <a:t>(HOPWA)</a:t>
            </a:r>
            <a:endParaRPr sz="1800" dirty="0">
              <a:latin typeface="Arial Narrow"/>
              <a:cs typeface="Arial Narrow"/>
            </a:endParaRPr>
          </a:p>
          <a:p>
            <a:pPr marL="299085" indent="-286385">
              <a:spcBef>
                <a:spcPts val="420"/>
              </a:spcBef>
              <a:buClr>
                <a:srgbClr val="000099"/>
              </a:buClr>
              <a:buSzPct val="75000"/>
              <a:buFont typeface="Arial"/>
              <a:buChar char="•"/>
              <a:tabLst>
                <a:tab pos="299085" algn="l"/>
                <a:tab pos="299720" algn="l"/>
              </a:tabLst>
            </a:pPr>
            <a:r>
              <a:rPr lang="en-US" sz="1800" b="1" spc="-5" dirty="0">
                <a:latin typeface="Arial Narrow"/>
                <a:cs typeface="Arial Narrow"/>
              </a:rPr>
              <a:t>Emergency Solutions Grant Program</a:t>
            </a:r>
            <a:r>
              <a:rPr lang="en-US" sz="1800" b="1" spc="40" dirty="0">
                <a:latin typeface="Arial Narrow"/>
                <a:cs typeface="Arial Narrow"/>
              </a:rPr>
              <a:t> </a:t>
            </a:r>
            <a:r>
              <a:rPr lang="en-US" sz="1800" b="1" spc="-5" dirty="0">
                <a:latin typeface="Arial Narrow"/>
                <a:cs typeface="Arial Narrow"/>
              </a:rPr>
              <a:t>(ESG)</a:t>
            </a:r>
            <a:endParaRPr lang="en-US" sz="1800" dirty="0">
              <a:latin typeface="Arial Narrow"/>
              <a:cs typeface="Arial Narrow"/>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45855" y="1447800"/>
            <a:ext cx="6097016" cy="993139"/>
          </a:xfrm>
          <a:prstGeom prst="rect">
            <a:avLst/>
          </a:prstGeom>
        </p:spPr>
        <p:txBody>
          <a:bodyPr vert="horz" wrap="square" lIns="0" tIns="0" rIns="0" bIns="0" rtlCol="0">
            <a:spAutoFit/>
          </a:bodyPr>
          <a:lstStyle/>
          <a:p>
            <a:pPr marL="1580515" marR="5080" indent="-1568450">
              <a:lnSpc>
                <a:spcPct val="100000"/>
              </a:lnSpc>
            </a:pPr>
            <a:r>
              <a:rPr dirty="0"/>
              <a:t>HOME </a:t>
            </a:r>
            <a:r>
              <a:rPr spc="-5" dirty="0"/>
              <a:t>Investment</a:t>
            </a:r>
            <a:r>
              <a:rPr spc="-95" dirty="0"/>
              <a:t> </a:t>
            </a:r>
            <a:r>
              <a:rPr spc="-5" dirty="0"/>
              <a:t>Partnerships  Program</a:t>
            </a:r>
            <a:r>
              <a:rPr spc="-70" dirty="0"/>
              <a:t> </a:t>
            </a:r>
            <a:r>
              <a:rPr dirty="0"/>
              <a:t>(HOME)</a:t>
            </a:r>
          </a:p>
        </p:txBody>
      </p:sp>
      <p:sp>
        <p:nvSpPr>
          <p:cNvPr id="3" name="object 3"/>
          <p:cNvSpPr txBox="1"/>
          <p:nvPr/>
        </p:nvSpPr>
        <p:spPr>
          <a:xfrm>
            <a:off x="1401126" y="2667000"/>
            <a:ext cx="6341745" cy="1723549"/>
          </a:xfrm>
          <a:prstGeom prst="rect">
            <a:avLst/>
          </a:prstGeom>
        </p:spPr>
        <p:txBody>
          <a:bodyPr vert="horz" wrap="square" lIns="0" tIns="0" rIns="0" bIns="0" rtlCol="0">
            <a:spAutoFit/>
          </a:bodyPr>
          <a:lstStyle/>
          <a:p>
            <a:pPr algn="l"/>
            <a:r>
              <a:rPr lang="en-US" sz="1400" b="0" i="0" dirty="0">
                <a:solidFill>
                  <a:srgbClr val="333333"/>
                </a:solidFill>
                <a:effectLst/>
                <a:latin typeface="Open Sans" panose="020B0606030504020204" pitchFamily="34" charset="0"/>
              </a:rPr>
              <a:t>The HOME Investment Partnerships Program (HOME) provides funding to states and localities that communities use - often in partnership with local nonprofit groups - to fund a wide range of activities including building, buying, and/or rehabilitating affordable housing for rent or homeownership or providing direct rental assistance to low-income people. It is the largest Federal block grant to state and local governments designed exclusively to create affordable housing for low-income households.</a:t>
            </a:r>
          </a:p>
          <a:p>
            <a:pPr marL="12700" marR="5080">
              <a:lnSpc>
                <a:spcPct val="100000"/>
              </a:lnSpc>
            </a:pPr>
            <a:endParaRPr sz="1400" dirty="0">
              <a:latin typeface="Arial Narrow"/>
              <a:cs typeface="Arial Narrow"/>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8778" y="453952"/>
            <a:ext cx="1605915" cy="236854"/>
          </a:xfrm>
          <a:prstGeom prst="rect">
            <a:avLst/>
          </a:prstGeom>
        </p:spPr>
        <p:txBody>
          <a:bodyPr vert="horz" wrap="square" lIns="0" tIns="0" rIns="0" bIns="0" rtlCol="0">
            <a:spAutoFit/>
          </a:bodyPr>
          <a:lstStyle/>
          <a:p>
            <a:pPr marL="12700">
              <a:lnSpc>
                <a:spcPct val="100000"/>
              </a:lnSpc>
            </a:pPr>
            <a:r>
              <a:rPr sz="1450" spc="45" dirty="0">
                <a:solidFill>
                  <a:srgbClr val="131313"/>
                </a:solidFill>
                <a:latin typeface="Times New Roman"/>
                <a:cs typeface="Times New Roman"/>
              </a:rPr>
              <a:t>Welcome</a:t>
            </a:r>
            <a:r>
              <a:rPr sz="1450" spc="45" dirty="0">
                <a:solidFill>
                  <a:srgbClr val="414141"/>
                </a:solidFill>
                <a:latin typeface="Times New Roman"/>
                <a:cs typeface="Times New Roman"/>
              </a:rPr>
              <a:t>/</a:t>
            </a:r>
            <a:r>
              <a:rPr sz="1450" spc="45" dirty="0">
                <a:solidFill>
                  <a:srgbClr val="131313"/>
                </a:solidFill>
                <a:latin typeface="Times New Roman"/>
                <a:cs typeface="Times New Roman"/>
              </a:rPr>
              <a:t>Overview</a:t>
            </a:r>
            <a:endParaRPr sz="1450">
              <a:latin typeface="Times New Roman"/>
              <a:cs typeface="Times New Roman"/>
            </a:endParaRPr>
          </a:p>
        </p:txBody>
      </p:sp>
      <p:sp>
        <p:nvSpPr>
          <p:cNvPr id="3" name="object 3"/>
          <p:cNvSpPr txBox="1"/>
          <p:nvPr/>
        </p:nvSpPr>
        <p:spPr>
          <a:xfrm>
            <a:off x="752838" y="1853561"/>
            <a:ext cx="3771265" cy="414655"/>
          </a:xfrm>
          <a:prstGeom prst="rect">
            <a:avLst/>
          </a:prstGeom>
        </p:spPr>
        <p:txBody>
          <a:bodyPr vert="horz" wrap="square" lIns="0" tIns="0" rIns="0" bIns="0" rtlCol="0">
            <a:spAutoFit/>
          </a:bodyPr>
          <a:lstStyle/>
          <a:p>
            <a:pPr marL="12700" marR="5080" indent="635">
              <a:lnSpc>
                <a:spcPts val="1580"/>
              </a:lnSpc>
            </a:pPr>
            <a:r>
              <a:rPr sz="1450" spc="30" dirty="0">
                <a:solidFill>
                  <a:srgbClr val="131313"/>
                </a:solidFill>
                <a:latin typeface="Times New Roman"/>
                <a:cs typeface="Times New Roman"/>
              </a:rPr>
              <a:t>Community </a:t>
            </a:r>
            <a:r>
              <a:rPr sz="1450" spc="25" dirty="0">
                <a:solidFill>
                  <a:srgbClr val="131313"/>
                </a:solidFill>
                <a:latin typeface="Times New Roman"/>
                <a:cs typeface="Times New Roman"/>
              </a:rPr>
              <a:t>Development </a:t>
            </a:r>
            <a:r>
              <a:rPr sz="1450" spc="30" dirty="0">
                <a:solidFill>
                  <a:srgbClr val="131313"/>
                </a:solidFill>
                <a:latin typeface="Times New Roman"/>
                <a:cs typeface="Times New Roman"/>
              </a:rPr>
              <a:t>Block Grant </a:t>
            </a:r>
            <a:r>
              <a:rPr sz="1450" spc="25" dirty="0">
                <a:solidFill>
                  <a:srgbClr val="131313"/>
                </a:solidFill>
                <a:latin typeface="Times New Roman"/>
                <a:cs typeface="Times New Roman"/>
              </a:rPr>
              <a:t>Program  </a:t>
            </a:r>
            <a:r>
              <a:rPr sz="1450" spc="30" dirty="0">
                <a:solidFill>
                  <a:srgbClr val="232323"/>
                </a:solidFill>
                <a:latin typeface="Times New Roman"/>
                <a:cs typeface="Times New Roman"/>
              </a:rPr>
              <a:t>(CDBG)</a:t>
            </a:r>
            <a:endParaRPr sz="1450" dirty="0">
              <a:latin typeface="Times New Roman"/>
              <a:cs typeface="Times New Roman"/>
            </a:endParaRPr>
          </a:p>
        </p:txBody>
      </p:sp>
      <p:sp>
        <p:nvSpPr>
          <p:cNvPr id="4" name="object 4"/>
          <p:cNvSpPr txBox="1"/>
          <p:nvPr/>
        </p:nvSpPr>
        <p:spPr>
          <a:xfrm>
            <a:off x="5176586" y="398388"/>
            <a:ext cx="3738814" cy="436017"/>
          </a:xfrm>
          <a:prstGeom prst="rect">
            <a:avLst/>
          </a:prstGeom>
        </p:spPr>
        <p:txBody>
          <a:bodyPr vert="horz" wrap="square" lIns="0" tIns="0" rIns="0" bIns="0" rtlCol="0">
            <a:spAutoFit/>
          </a:bodyPr>
          <a:lstStyle/>
          <a:p>
            <a:pPr marL="13970">
              <a:lnSpc>
                <a:spcPts val="1675"/>
              </a:lnSpc>
            </a:pPr>
            <a:r>
              <a:rPr sz="1450" spc="25" dirty="0">
                <a:solidFill>
                  <a:srgbClr val="131313"/>
                </a:solidFill>
                <a:latin typeface="Times New Roman"/>
                <a:cs typeface="Times New Roman"/>
              </a:rPr>
              <a:t>Steve</a:t>
            </a:r>
            <a:r>
              <a:rPr sz="1450" spc="-15" dirty="0">
                <a:solidFill>
                  <a:srgbClr val="131313"/>
                </a:solidFill>
                <a:latin typeface="Times New Roman"/>
                <a:cs typeface="Times New Roman"/>
              </a:rPr>
              <a:t> </a:t>
            </a:r>
            <a:r>
              <a:rPr sz="1450" spc="30" dirty="0">
                <a:solidFill>
                  <a:srgbClr val="131313"/>
                </a:solidFill>
                <a:latin typeface="Times New Roman"/>
                <a:cs typeface="Times New Roman"/>
              </a:rPr>
              <a:t>Hardin</a:t>
            </a:r>
            <a:r>
              <a:rPr lang="en-US" sz="1450" spc="30" dirty="0">
                <a:solidFill>
                  <a:srgbClr val="131313"/>
                </a:solidFill>
                <a:latin typeface="Times New Roman"/>
                <a:cs typeface="Times New Roman"/>
              </a:rPr>
              <a:t>, </a:t>
            </a:r>
            <a:r>
              <a:rPr lang="en-US" sz="1450" spc="45" dirty="0">
                <a:solidFill>
                  <a:srgbClr val="232323"/>
                </a:solidFill>
                <a:latin typeface="Times New Roman"/>
                <a:cs typeface="Times New Roman"/>
              </a:rPr>
              <a:t>CSD </a:t>
            </a:r>
            <a:r>
              <a:rPr lang="en-US" sz="1450" spc="30" dirty="0">
                <a:solidFill>
                  <a:srgbClr val="131313"/>
                </a:solidFill>
                <a:latin typeface="Times New Roman"/>
                <a:cs typeface="Times New Roman"/>
              </a:rPr>
              <a:t>Division</a:t>
            </a:r>
            <a:r>
              <a:rPr lang="en-US" sz="1450" spc="15" dirty="0">
                <a:solidFill>
                  <a:srgbClr val="131313"/>
                </a:solidFill>
                <a:latin typeface="Times New Roman"/>
                <a:cs typeface="Times New Roman"/>
              </a:rPr>
              <a:t> </a:t>
            </a:r>
            <a:r>
              <a:rPr lang="en-US" sz="1450" spc="20" dirty="0">
                <a:solidFill>
                  <a:srgbClr val="131313"/>
                </a:solidFill>
                <a:latin typeface="Times New Roman"/>
                <a:cs typeface="Times New Roman"/>
              </a:rPr>
              <a:t>Director </a:t>
            </a:r>
            <a:r>
              <a:rPr sz="1450" spc="20" dirty="0">
                <a:solidFill>
                  <a:srgbClr val="131313"/>
                </a:solidFill>
                <a:latin typeface="Times New Roman"/>
                <a:cs typeface="Times New Roman"/>
              </a:rPr>
              <a:t>Mississippi </a:t>
            </a:r>
            <a:r>
              <a:rPr sz="1450" spc="25" dirty="0">
                <a:solidFill>
                  <a:srgbClr val="131313"/>
                </a:solidFill>
                <a:latin typeface="Times New Roman"/>
                <a:cs typeface="Times New Roman"/>
              </a:rPr>
              <a:t>Development </a:t>
            </a:r>
            <a:r>
              <a:rPr sz="1450" spc="20" dirty="0">
                <a:solidFill>
                  <a:srgbClr val="131313"/>
                </a:solidFill>
                <a:latin typeface="Times New Roman"/>
                <a:cs typeface="Times New Roman"/>
              </a:rPr>
              <a:t>Authority</a:t>
            </a:r>
            <a:endParaRPr sz="1450" dirty="0">
              <a:latin typeface="Times New Roman"/>
              <a:cs typeface="Times New Roman"/>
            </a:endParaRPr>
          </a:p>
        </p:txBody>
      </p:sp>
      <p:sp>
        <p:nvSpPr>
          <p:cNvPr id="5" name="object 5"/>
          <p:cNvSpPr txBox="1"/>
          <p:nvPr/>
        </p:nvSpPr>
        <p:spPr>
          <a:xfrm>
            <a:off x="5176586" y="1787277"/>
            <a:ext cx="3891214" cy="436017"/>
          </a:xfrm>
          <a:prstGeom prst="rect">
            <a:avLst/>
          </a:prstGeom>
        </p:spPr>
        <p:txBody>
          <a:bodyPr vert="horz" wrap="square" lIns="0" tIns="0" rIns="0" bIns="0" rtlCol="0">
            <a:spAutoFit/>
          </a:bodyPr>
          <a:lstStyle/>
          <a:p>
            <a:pPr marL="12700">
              <a:lnSpc>
                <a:spcPts val="1675"/>
              </a:lnSpc>
            </a:pPr>
            <a:r>
              <a:rPr sz="1450" spc="35" dirty="0">
                <a:solidFill>
                  <a:srgbClr val="131313"/>
                </a:solidFill>
                <a:latin typeface="Times New Roman"/>
                <a:cs typeface="Times New Roman"/>
              </a:rPr>
              <a:t>Ray </a:t>
            </a:r>
            <a:r>
              <a:rPr sz="1450" spc="25" dirty="0">
                <a:solidFill>
                  <a:srgbClr val="131313"/>
                </a:solidFill>
                <a:latin typeface="Times New Roman"/>
                <a:cs typeface="Times New Roman"/>
              </a:rPr>
              <a:t>Robinson,</a:t>
            </a:r>
            <a:r>
              <a:rPr sz="1450" spc="40" dirty="0">
                <a:solidFill>
                  <a:srgbClr val="131313"/>
                </a:solidFill>
                <a:latin typeface="Times New Roman"/>
                <a:cs typeface="Times New Roman"/>
              </a:rPr>
              <a:t> </a:t>
            </a:r>
            <a:r>
              <a:rPr sz="1450" spc="25" dirty="0">
                <a:solidFill>
                  <a:srgbClr val="131313"/>
                </a:solidFill>
                <a:latin typeface="Times New Roman"/>
                <a:cs typeface="Times New Roman"/>
              </a:rPr>
              <a:t>Jr.</a:t>
            </a:r>
            <a:r>
              <a:rPr lang="en-US" sz="1450" spc="25" dirty="0">
                <a:solidFill>
                  <a:srgbClr val="131313"/>
                </a:solidFill>
                <a:latin typeface="Times New Roman"/>
                <a:cs typeface="Times New Roman"/>
              </a:rPr>
              <a:t>, Bureau </a:t>
            </a:r>
            <a:r>
              <a:rPr lang="en-US" sz="1450" spc="40" dirty="0">
                <a:solidFill>
                  <a:srgbClr val="131313"/>
                </a:solidFill>
                <a:latin typeface="Times New Roman"/>
                <a:cs typeface="Times New Roman"/>
              </a:rPr>
              <a:t>Manager</a:t>
            </a:r>
            <a:r>
              <a:rPr lang="en-US" sz="1450" spc="40" dirty="0">
                <a:solidFill>
                  <a:srgbClr val="414141"/>
                </a:solidFill>
                <a:latin typeface="Times New Roman"/>
                <a:cs typeface="Times New Roman"/>
              </a:rPr>
              <a:t>,</a:t>
            </a:r>
            <a:r>
              <a:rPr lang="en-US" sz="1450" spc="15" dirty="0">
                <a:solidFill>
                  <a:srgbClr val="414141"/>
                </a:solidFill>
                <a:latin typeface="Times New Roman"/>
                <a:cs typeface="Times New Roman"/>
              </a:rPr>
              <a:t> </a:t>
            </a:r>
            <a:r>
              <a:rPr lang="en-US" sz="1450" spc="30" dirty="0">
                <a:solidFill>
                  <a:srgbClr val="232323"/>
                </a:solidFill>
                <a:latin typeface="Times New Roman"/>
                <a:cs typeface="Times New Roman"/>
              </a:rPr>
              <a:t>Compliance</a:t>
            </a:r>
            <a:endParaRPr sz="1450" dirty="0">
              <a:latin typeface="Times New Roman"/>
              <a:cs typeface="Times New Roman"/>
            </a:endParaRPr>
          </a:p>
          <a:p>
            <a:pPr marL="18415" marR="5080" indent="-6350">
              <a:lnSpc>
                <a:spcPts val="1580"/>
              </a:lnSpc>
              <a:spcBef>
                <a:spcPts val="120"/>
              </a:spcBef>
            </a:pPr>
            <a:r>
              <a:rPr sz="1450" spc="20" dirty="0">
                <a:solidFill>
                  <a:srgbClr val="131313"/>
                </a:solidFill>
                <a:latin typeface="Times New Roman"/>
                <a:cs typeface="Times New Roman"/>
              </a:rPr>
              <a:t>Mississippi </a:t>
            </a:r>
            <a:r>
              <a:rPr sz="1450" spc="-5" dirty="0">
                <a:solidFill>
                  <a:srgbClr val="131313"/>
                </a:solidFill>
                <a:latin typeface="Times New Roman"/>
                <a:cs typeface="Times New Roman"/>
              </a:rPr>
              <a:t>Develop</a:t>
            </a:r>
            <a:r>
              <a:rPr lang="en-US" sz="1450" spc="-5" dirty="0">
                <a:solidFill>
                  <a:srgbClr val="131313"/>
                </a:solidFill>
                <a:latin typeface="Times New Roman"/>
                <a:cs typeface="Times New Roman"/>
              </a:rPr>
              <a:t>m</a:t>
            </a:r>
            <a:r>
              <a:rPr sz="1450" spc="-5" dirty="0">
                <a:solidFill>
                  <a:srgbClr val="131313"/>
                </a:solidFill>
                <a:latin typeface="Times New Roman"/>
                <a:cs typeface="Times New Roman"/>
              </a:rPr>
              <a:t>ent </a:t>
            </a:r>
            <a:r>
              <a:rPr sz="1450" spc="15" dirty="0">
                <a:solidFill>
                  <a:srgbClr val="131313"/>
                </a:solidFill>
                <a:latin typeface="Times New Roman"/>
                <a:cs typeface="Times New Roman"/>
              </a:rPr>
              <a:t>Authority</a:t>
            </a:r>
            <a:endParaRPr sz="1450" dirty="0">
              <a:latin typeface="Times New Roman"/>
              <a:cs typeface="Times New Roman"/>
            </a:endParaRPr>
          </a:p>
        </p:txBody>
      </p:sp>
      <p:sp>
        <p:nvSpPr>
          <p:cNvPr id="6" name="object 6"/>
          <p:cNvSpPr txBox="1"/>
          <p:nvPr/>
        </p:nvSpPr>
        <p:spPr>
          <a:xfrm>
            <a:off x="5155510" y="2458514"/>
            <a:ext cx="3427362" cy="436017"/>
          </a:xfrm>
          <a:prstGeom prst="rect">
            <a:avLst/>
          </a:prstGeom>
        </p:spPr>
        <p:txBody>
          <a:bodyPr vert="horz" wrap="square" lIns="0" tIns="0" rIns="0" bIns="0" rtlCol="0">
            <a:spAutoFit/>
          </a:bodyPr>
          <a:lstStyle/>
          <a:p>
            <a:pPr marL="14604">
              <a:lnSpc>
                <a:spcPts val="1675"/>
              </a:lnSpc>
            </a:pPr>
            <a:r>
              <a:rPr sz="1400" spc="30" dirty="0">
                <a:solidFill>
                  <a:srgbClr val="232323"/>
                </a:solidFill>
                <a:latin typeface="Times New Roman"/>
                <a:cs typeface="Times New Roman"/>
              </a:rPr>
              <a:t>Lisa</a:t>
            </a:r>
            <a:r>
              <a:rPr sz="1400" dirty="0">
                <a:solidFill>
                  <a:srgbClr val="232323"/>
                </a:solidFill>
                <a:latin typeface="Times New Roman"/>
                <a:cs typeface="Times New Roman"/>
              </a:rPr>
              <a:t> </a:t>
            </a:r>
            <a:r>
              <a:rPr sz="1400" spc="25" dirty="0">
                <a:solidFill>
                  <a:srgbClr val="232323"/>
                </a:solidFill>
                <a:latin typeface="Times New Roman"/>
                <a:cs typeface="Times New Roman"/>
              </a:rPr>
              <a:t>Maxwell</a:t>
            </a:r>
            <a:r>
              <a:rPr lang="en-US" sz="1400" spc="25" dirty="0">
                <a:solidFill>
                  <a:srgbClr val="232323"/>
                </a:solidFill>
                <a:latin typeface="Times New Roman"/>
                <a:cs typeface="Times New Roman"/>
              </a:rPr>
              <a:t>, </a:t>
            </a:r>
            <a:r>
              <a:rPr lang="en-US" sz="1400" spc="30" dirty="0">
                <a:solidFill>
                  <a:srgbClr val="131313"/>
                </a:solidFill>
                <a:latin typeface="Times New Roman"/>
                <a:cs typeface="Times New Roman"/>
              </a:rPr>
              <a:t>Bureau </a:t>
            </a:r>
            <a:r>
              <a:rPr lang="en-US" sz="1400" spc="40" dirty="0">
                <a:solidFill>
                  <a:srgbClr val="131313"/>
                </a:solidFill>
                <a:latin typeface="Times New Roman"/>
                <a:cs typeface="Times New Roman"/>
              </a:rPr>
              <a:t>Manager</a:t>
            </a:r>
            <a:r>
              <a:rPr lang="en-US" sz="1400" spc="40" dirty="0">
                <a:solidFill>
                  <a:srgbClr val="414141"/>
                </a:solidFill>
                <a:latin typeface="Times New Roman"/>
                <a:cs typeface="Times New Roman"/>
              </a:rPr>
              <a:t>,</a:t>
            </a:r>
            <a:r>
              <a:rPr lang="en-US" sz="1400" spc="-40" dirty="0">
                <a:solidFill>
                  <a:srgbClr val="414141"/>
                </a:solidFill>
                <a:latin typeface="Times New Roman"/>
                <a:cs typeface="Times New Roman"/>
              </a:rPr>
              <a:t> </a:t>
            </a:r>
            <a:r>
              <a:rPr lang="en-US" sz="1400" spc="45" dirty="0">
                <a:solidFill>
                  <a:srgbClr val="232323"/>
                </a:solidFill>
                <a:latin typeface="Times New Roman"/>
                <a:cs typeface="Times New Roman"/>
              </a:rPr>
              <a:t>CDBG</a:t>
            </a:r>
            <a:endParaRPr sz="1400" dirty="0">
              <a:latin typeface="Times New Roman"/>
              <a:cs typeface="Times New Roman"/>
            </a:endParaRPr>
          </a:p>
          <a:p>
            <a:pPr marL="20955" marR="5080" indent="-8890">
              <a:lnSpc>
                <a:spcPts val="1560"/>
              </a:lnSpc>
              <a:spcBef>
                <a:spcPts val="135"/>
              </a:spcBef>
            </a:pPr>
            <a:r>
              <a:rPr sz="1400" spc="20" dirty="0">
                <a:solidFill>
                  <a:srgbClr val="131313"/>
                </a:solidFill>
                <a:latin typeface="Times New Roman"/>
                <a:cs typeface="Times New Roman"/>
              </a:rPr>
              <a:t>Mississippi </a:t>
            </a:r>
            <a:r>
              <a:rPr sz="1400" spc="-5" dirty="0">
                <a:solidFill>
                  <a:srgbClr val="131313"/>
                </a:solidFill>
                <a:latin typeface="Times New Roman"/>
                <a:cs typeface="Times New Roman"/>
              </a:rPr>
              <a:t>Develop</a:t>
            </a:r>
            <a:r>
              <a:rPr lang="en-US" sz="1400" spc="-5" dirty="0">
                <a:solidFill>
                  <a:srgbClr val="131313"/>
                </a:solidFill>
                <a:latin typeface="Times New Roman"/>
                <a:cs typeface="Times New Roman"/>
              </a:rPr>
              <a:t>m</a:t>
            </a:r>
            <a:r>
              <a:rPr sz="1400" spc="-5" dirty="0">
                <a:solidFill>
                  <a:srgbClr val="131313"/>
                </a:solidFill>
                <a:latin typeface="Times New Roman"/>
                <a:cs typeface="Times New Roman"/>
              </a:rPr>
              <a:t>ent </a:t>
            </a:r>
            <a:r>
              <a:rPr sz="1400" spc="15" dirty="0">
                <a:solidFill>
                  <a:srgbClr val="131313"/>
                </a:solidFill>
                <a:latin typeface="Times New Roman"/>
                <a:cs typeface="Times New Roman"/>
              </a:rPr>
              <a:t>Authority</a:t>
            </a:r>
            <a:endParaRPr sz="1400" dirty="0">
              <a:latin typeface="Times New Roman"/>
              <a:cs typeface="Times New Roman"/>
            </a:endParaRPr>
          </a:p>
        </p:txBody>
      </p:sp>
      <p:sp>
        <p:nvSpPr>
          <p:cNvPr id="7" name="object 7"/>
          <p:cNvSpPr txBox="1"/>
          <p:nvPr/>
        </p:nvSpPr>
        <p:spPr>
          <a:xfrm>
            <a:off x="5176586" y="3114835"/>
            <a:ext cx="3888169" cy="423193"/>
          </a:xfrm>
          <a:prstGeom prst="rect">
            <a:avLst/>
          </a:prstGeom>
        </p:spPr>
        <p:txBody>
          <a:bodyPr vert="horz" wrap="square" lIns="0" tIns="0" rIns="0" bIns="0" rtlCol="0">
            <a:spAutoFit/>
          </a:bodyPr>
          <a:lstStyle/>
          <a:p>
            <a:pPr marR="5080" indent="-2540">
              <a:lnSpc>
                <a:spcPts val="1580"/>
              </a:lnSpc>
              <a:spcBef>
                <a:spcPts val="105"/>
              </a:spcBef>
            </a:pPr>
            <a:r>
              <a:rPr lang="en-US" sz="1400" spc="35" dirty="0">
                <a:solidFill>
                  <a:srgbClr val="131313"/>
                </a:solidFill>
                <a:latin typeface="Times New Roman"/>
                <a:cs typeface="Times New Roman"/>
              </a:rPr>
              <a:t>Kimberly Stamps, AVP, HOME/HTF</a:t>
            </a:r>
          </a:p>
          <a:p>
            <a:pPr marR="5080" indent="-2540">
              <a:lnSpc>
                <a:spcPts val="1580"/>
              </a:lnSpc>
              <a:spcBef>
                <a:spcPts val="105"/>
              </a:spcBef>
            </a:pPr>
            <a:r>
              <a:rPr lang="en-US" sz="1400" spc="35" dirty="0">
                <a:solidFill>
                  <a:srgbClr val="131313"/>
                </a:solidFill>
                <a:latin typeface="Times New Roman"/>
                <a:cs typeface="Times New Roman"/>
              </a:rPr>
              <a:t>Mississippi Home Corporation  </a:t>
            </a:r>
          </a:p>
        </p:txBody>
      </p:sp>
      <p:sp>
        <p:nvSpPr>
          <p:cNvPr id="8" name="object 8"/>
          <p:cNvSpPr txBox="1"/>
          <p:nvPr/>
        </p:nvSpPr>
        <p:spPr>
          <a:xfrm>
            <a:off x="751380" y="3085106"/>
            <a:ext cx="3940175" cy="223138"/>
          </a:xfrm>
          <a:prstGeom prst="rect">
            <a:avLst/>
          </a:prstGeom>
        </p:spPr>
        <p:txBody>
          <a:bodyPr vert="horz" wrap="square" lIns="0" tIns="0" rIns="0" bIns="0" rtlCol="0">
            <a:spAutoFit/>
          </a:bodyPr>
          <a:lstStyle/>
          <a:p>
            <a:pPr marL="12700">
              <a:lnSpc>
                <a:spcPct val="100000"/>
              </a:lnSpc>
            </a:pPr>
            <a:r>
              <a:rPr sz="1450" spc="50" dirty="0">
                <a:solidFill>
                  <a:srgbClr val="131313"/>
                </a:solidFill>
                <a:latin typeface="Times New Roman"/>
                <a:cs typeface="Times New Roman"/>
              </a:rPr>
              <a:t>MHC </a:t>
            </a:r>
            <a:r>
              <a:rPr sz="1450" spc="30" dirty="0">
                <a:solidFill>
                  <a:srgbClr val="131313"/>
                </a:solidFill>
                <a:latin typeface="Times New Roman"/>
                <a:cs typeface="Times New Roman"/>
              </a:rPr>
              <a:t>Federal </a:t>
            </a:r>
            <a:r>
              <a:rPr sz="1450" spc="25" dirty="0">
                <a:solidFill>
                  <a:srgbClr val="131313"/>
                </a:solidFill>
                <a:latin typeface="Times New Roman"/>
                <a:cs typeface="Times New Roman"/>
              </a:rPr>
              <a:t>Programs </a:t>
            </a:r>
            <a:r>
              <a:rPr sz="1450" spc="20" dirty="0">
                <a:solidFill>
                  <a:srgbClr val="131313"/>
                </a:solidFill>
                <a:latin typeface="Times New Roman"/>
                <a:cs typeface="Times New Roman"/>
              </a:rPr>
              <a:t>Allocation </a:t>
            </a:r>
            <a:r>
              <a:rPr sz="1450" spc="35" dirty="0">
                <a:solidFill>
                  <a:srgbClr val="131313"/>
                </a:solidFill>
                <a:latin typeface="Times New Roman"/>
                <a:cs typeface="Times New Roman"/>
              </a:rPr>
              <a:t>of </a:t>
            </a:r>
            <a:r>
              <a:rPr sz="1450" spc="25" dirty="0">
                <a:solidFill>
                  <a:srgbClr val="131313"/>
                </a:solidFill>
                <a:latin typeface="Times New Roman"/>
                <a:cs typeface="Times New Roman"/>
              </a:rPr>
              <a:t>Funds</a:t>
            </a:r>
            <a:r>
              <a:rPr lang="en-US" sz="1450" spc="25" dirty="0">
                <a:solidFill>
                  <a:srgbClr val="131313"/>
                </a:solidFill>
                <a:latin typeface="Times New Roman"/>
                <a:cs typeface="Times New Roman"/>
              </a:rPr>
              <a:t> </a:t>
            </a:r>
            <a:r>
              <a:rPr sz="1450" spc="25" dirty="0">
                <a:solidFill>
                  <a:srgbClr val="232323"/>
                </a:solidFill>
                <a:latin typeface="Times New Roman"/>
                <a:cs typeface="Times New Roman"/>
              </a:rPr>
              <a:t>202</a:t>
            </a:r>
            <a:r>
              <a:rPr lang="en-US" sz="1450" spc="25" dirty="0">
                <a:solidFill>
                  <a:srgbClr val="232323"/>
                </a:solidFill>
                <a:latin typeface="Times New Roman"/>
                <a:cs typeface="Times New Roman"/>
              </a:rPr>
              <a:t>2</a:t>
            </a:r>
            <a:endParaRPr sz="1450" dirty="0">
              <a:latin typeface="Times New Roman"/>
              <a:cs typeface="Times New Roman"/>
            </a:endParaRPr>
          </a:p>
        </p:txBody>
      </p:sp>
      <p:sp>
        <p:nvSpPr>
          <p:cNvPr id="9" name="object 9"/>
          <p:cNvSpPr txBox="1"/>
          <p:nvPr/>
        </p:nvSpPr>
        <p:spPr>
          <a:xfrm>
            <a:off x="726354" y="4960568"/>
            <a:ext cx="7856518" cy="1608133"/>
          </a:xfrm>
          <a:prstGeom prst="rect">
            <a:avLst/>
          </a:prstGeom>
        </p:spPr>
        <p:txBody>
          <a:bodyPr vert="horz" wrap="square" lIns="0" tIns="0" rIns="0" bIns="0" rtlCol="0">
            <a:spAutoFit/>
          </a:bodyPr>
          <a:lstStyle/>
          <a:p>
            <a:pPr marL="12700">
              <a:lnSpc>
                <a:spcPct val="100000"/>
              </a:lnSpc>
            </a:pPr>
            <a:r>
              <a:rPr sz="1300" spc="-5" dirty="0">
                <a:solidFill>
                  <a:srgbClr val="131313"/>
                </a:solidFill>
                <a:latin typeface="Times New Roman"/>
                <a:cs typeface="Times New Roman"/>
              </a:rPr>
              <a:t>ADJOURN</a:t>
            </a:r>
            <a:endParaRPr sz="1300" dirty="0">
              <a:latin typeface="Times New Roman"/>
              <a:cs typeface="Times New Roman"/>
            </a:endParaRPr>
          </a:p>
          <a:p>
            <a:pPr>
              <a:lnSpc>
                <a:spcPct val="100000"/>
              </a:lnSpc>
              <a:spcBef>
                <a:spcPts val="10"/>
              </a:spcBef>
            </a:pPr>
            <a:endParaRPr sz="1550" dirty="0">
              <a:latin typeface="Times New Roman"/>
              <a:cs typeface="Times New Roman"/>
            </a:endParaRPr>
          </a:p>
          <a:p>
            <a:pPr marL="13970" marR="5080">
              <a:lnSpc>
                <a:spcPts val="1510"/>
              </a:lnSpc>
            </a:pPr>
            <a:r>
              <a:rPr sz="1300" spc="5" dirty="0">
                <a:solidFill>
                  <a:srgbClr val="131313"/>
                </a:solidFill>
                <a:latin typeface="Times New Roman"/>
                <a:cs typeface="Times New Roman"/>
              </a:rPr>
              <a:t>Public </a:t>
            </a:r>
            <a:r>
              <a:rPr sz="1300" spc="-10" dirty="0">
                <a:solidFill>
                  <a:srgbClr val="232323"/>
                </a:solidFill>
                <a:latin typeface="Times New Roman"/>
                <a:cs typeface="Times New Roman"/>
              </a:rPr>
              <a:t>Comments will </a:t>
            </a:r>
            <a:r>
              <a:rPr sz="1300" spc="-5" dirty="0">
                <a:solidFill>
                  <a:srgbClr val="131313"/>
                </a:solidFill>
                <a:latin typeface="Times New Roman"/>
                <a:cs typeface="Times New Roman"/>
              </a:rPr>
              <a:t>be </a:t>
            </a:r>
            <a:r>
              <a:rPr sz="1300" spc="-10" dirty="0">
                <a:solidFill>
                  <a:srgbClr val="232323"/>
                </a:solidFill>
                <a:latin typeface="Times New Roman"/>
                <a:cs typeface="Times New Roman"/>
              </a:rPr>
              <a:t>accepted </a:t>
            </a:r>
            <a:r>
              <a:rPr sz="1300" spc="5" dirty="0">
                <a:solidFill>
                  <a:srgbClr val="232323"/>
                </a:solidFill>
                <a:latin typeface="Times New Roman"/>
                <a:cs typeface="Times New Roman"/>
              </a:rPr>
              <a:t>from </a:t>
            </a:r>
            <a:r>
              <a:rPr lang="en-US" sz="1300" spc="-5" dirty="0">
                <a:solidFill>
                  <a:srgbClr val="131313"/>
                </a:solidFill>
                <a:latin typeface="Times New Roman"/>
                <a:cs typeface="Times New Roman"/>
              </a:rPr>
              <a:t>April 1, 2022 </a:t>
            </a:r>
            <a:r>
              <a:rPr lang="en-US" sz="1300" dirty="0">
                <a:solidFill>
                  <a:srgbClr val="131313"/>
                </a:solidFill>
                <a:latin typeface="Times New Roman"/>
                <a:cs typeface="Times New Roman"/>
              </a:rPr>
              <a:t>–</a:t>
            </a:r>
            <a:r>
              <a:rPr sz="1300" dirty="0">
                <a:solidFill>
                  <a:srgbClr val="131313"/>
                </a:solidFill>
                <a:latin typeface="Times New Roman"/>
                <a:cs typeface="Times New Roman"/>
              </a:rPr>
              <a:t> </a:t>
            </a:r>
            <a:r>
              <a:rPr lang="en-US" sz="1300" dirty="0">
                <a:solidFill>
                  <a:srgbClr val="131313"/>
                </a:solidFill>
                <a:latin typeface="Times New Roman"/>
                <a:cs typeface="Times New Roman"/>
              </a:rPr>
              <a:t>May 1</a:t>
            </a:r>
            <a:r>
              <a:rPr lang="en-US" sz="1300" spc="-20" dirty="0">
                <a:solidFill>
                  <a:srgbClr val="131313"/>
                </a:solidFill>
                <a:latin typeface="Times New Roman"/>
                <a:cs typeface="Times New Roman"/>
              </a:rPr>
              <a:t>, 2022</a:t>
            </a:r>
            <a:r>
              <a:rPr sz="1300" dirty="0">
                <a:solidFill>
                  <a:srgbClr val="232323"/>
                </a:solidFill>
                <a:latin typeface="Times New Roman"/>
                <a:cs typeface="Times New Roman"/>
              </a:rPr>
              <a:t>. </a:t>
            </a:r>
            <a:r>
              <a:rPr sz="1300" spc="10" dirty="0">
                <a:solidFill>
                  <a:srgbClr val="131313"/>
                </a:solidFill>
                <a:latin typeface="Times New Roman"/>
                <a:cs typeface="Times New Roman"/>
              </a:rPr>
              <a:t>P</a:t>
            </a:r>
            <a:r>
              <a:rPr sz="1300" spc="10" dirty="0">
                <a:solidFill>
                  <a:srgbClr val="414141"/>
                </a:solidFill>
                <a:latin typeface="Times New Roman"/>
                <a:cs typeface="Times New Roman"/>
              </a:rPr>
              <a:t>l</a:t>
            </a:r>
            <a:r>
              <a:rPr sz="1300" spc="10" dirty="0">
                <a:solidFill>
                  <a:srgbClr val="131313"/>
                </a:solidFill>
                <a:latin typeface="Times New Roman"/>
                <a:cs typeface="Times New Roman"/>
              </a:rPr>
              <a:t>ease </a:t>
            </a:r>
            <a:r>
              <a:rPr sz="1300" spc="-10" dirty="0">
                <a:solidFill>
                  <a:srgbClr val="232323"/>
                </a:solidFill>
                <a:latin typeface="Times New Roman"/>
                <a:cs typeface="Times New Roman"/>
              </a:rPr>
              <a:t>submit </a:t>
            </a:r>
            <a:r>
              <a:rPr sz="1300" spc="-5" dirty="0">
                <a:solidFill>
                  <a:srgbClr val="232323"/>
                </a:solidFill>
                <a:latin typeface="Times New Roman"/>
                <a:cs typeface="Times New Roman"/>
              </a:rPr>
              <a:t>comments </a:t>
            </a:r>
            <a:r>
              <a:rPr sz="1300" spc="5" dirty="0">
                <a:solidFill>
                  <a:srgbClr val="232323"/>
                </a:solidFill>
                <a:latin typeface="Times New Roman"/>
                <a:cs typeface="Times New Roman"/>
              </a:rPr>
              <a:t>to </a:t>
            </a:r>
            <a:r>
              <a:rPr sz="1300" spc="-15" dirty="0">
                <a:solidFill>
                  <a:srgbClr val="131313"/>
                </a:solidFill>
                <a:latin typeface="Times New Roman"/>
                <a:cs typeface="Times New Roman"/>
              </a:rPr>
              <a:t>David  </a:t>
            </a:r>
            <a:r>
              <a:rPr sz="1300" spc="-5" dirty="0">
                <a:solidFill>
                  <a:srgbClr val="131313"/>
                </a:solidFill>
                <a:latin typeface="Times New Roman"/>
                <a:cs typeface="Times New Roman"/>
              </a:rPr>
              <a:t>Hancock </a:t>
            </a:r>
            <a:r>
              <a:rPr sz="1300" spc="15" dirty="0">
                <a:solidFill>
                  <a:srgbClr val="232323"/>
                </a:solidFill>
                <a:latin typeface="Times New Roman"/>
                <a:cs typeface="Times New Roman"/>
              </a:rPr>
              <a:t>at </a:t>
            </a:r>
            <a:r>
              <a:rPr sz="1300" spc="-10" dirty="0">
                <a:solidFill>
                  <a:srgbClr val="232323"/>
                </a:solidFill>
                <a:latin typeface="Times New Roman"/>
                <a:cs typeface="Times New Roman"/>
              </a:rPr>
              <a:t>the </a:t>
            </a:r>
            <a:r>
              <a:rPr sz="1300" spc="-10" dirty="0">
                <a:solidFill>
                  <a:srgbClr val="131313"/>
                </a:solidFill>
                <a:latin typeface="Times New Roman"/>
                <a:cs typeface="Times New Roman"/>
              </a:rPr>
              <a:t>following </a:t>
            </a:r>
            <a:r>
              <a:rPr sz="1300" spc="-5" dirty="0">
                <a:solidFill>
                  <a:srgbClr val="232323"/>
                </a:solidFill>
                <a:latin typeface="Times New Roman"/>
                <a:cs typeface="Times New Roman"/>
              </a:rPr>
              <a:t>address:  </a:t>
            </a:r>
            <a:r>
              <a:rPr sz="1300" spc="-10" dirty="0">
                <a:solidFill>
                  <a:srgbClr val="232323"/>
                </a:solidFill>
                <a:latin typeface="Times New Roman"/>
                <a:cs typeface="Times New Roman"/>
              </a:rPr>
              <a:t>735 </a:t>
            </a:r>
            <a:r>
              <a:rPr sz="1300" spc="-5" dirty="0">
                <a:solidFill>
                  <a:srgbClr val="131313"/>
                </a:solidFill>
                <a:latin typeface="Times New Roman"/>
                <a:cs typeface="Times New Roman"/>
              </a:rPr>
              <a:t>Riverside </a:t>
            </a:r>
            <a:r>
              <a:rPr sz="1300" dirty="0">
                <a:solidFill>
                  <a:srgbClr val="131313"/>
                </a:solidFill>
                <a:latin typeface="Times New Roman"/>
                <a:cs typeface="Times New Roman"/>
              </a:rPr>
              <a:t>Drive</a:t>
            </a:r>
            <a:r>
              <a:rPr sz="1300" dirty="0">
                <a:solidFill>
                  <a:srgbClr val="414141"/>
                </a:solidFill>
                <a:latin typeface="Times New Roman"/>
                <a:cs typeface="Times New Roman"/>
              </a:rPr>
              <a:t>, </a:t>
            </a:r>
            <a:r>
              <a:rPr sz="1300" dirty="0">
                <a:solidFill>
                  <a:srgbClr val="232323"/>
                </a:solidFill>
                <a:latin typeface="Times New Roman"/>
                <a:cs typeface="Times New Roman"/>
              </a:rPr>
              <a:t>Jackson</a:t>
            </a:r>
            <a:r>
              <a:rPr sz="1300" dirty="0">
                <a:solidFill>
                  <a:srgbClr val="414141"/>
                </a:solidFill>
                <a:latin typeface="Times New Roman"/>
                <a:cs typeface="Times New Roman"/>
              </a:rPr>
              <a:t>, </a:t>
            </a:r>
            <a:r>
              <a:rPr sz="1300" spc="5" dirty="0">
                <a:solidFill>
                  <a:srgbClr val="131313"/>
                </a:solidFill>
                <a:latin typeface="Times New Roman"/>
                <a:cs typeface="Times New Roman"/>
              </a:rPr>
              <a:t>MS </a:t>
            </a:r>
            <a:r>
              <a:rPr sz="1300" spc="-10" dirty="0">
                <a:solidFill>
                  <a:srgbClr val="232323"/>
                </a:solidFill>
                <a:latin typeface="Times New Roman"/>
                <a:cs typeface="Times New Roman"/>
              </a:rPr>
              <a:t>39202 </a:t>
            </a:r>
            <a:r>
              <a:rPr sz="1300" dirty="0">
                <a:solidFill>
                  <a:srgbClr val="131313"/>
                </a:solidFill>
                <a:latin typeface="Times New Roman"/>
                <a:cs typeface="Times New Roman"/>
              </a:rPr>
              <a:t>or </a:t>
            </a:r>
            <a:r>
              <a:rPr sz="1300" spc="295" dirty="0">
                <a:solidFill>
                  <a:srgbClr val="131313"/>
                </a:solidFill>
                <a:latin typeface="Times New Roman"/>
                <a:cs typeface="Times New Roman"/>
              </a:rPr>
              <a:t> </a:t>
            </a:r>
            <a:r>
              <a:rPr sz="1300" u="sng" spc="5" dirty="0">
                <a:solidFill>
                  <a:srgbClr val="2121FF"/>
                </a:solidFill>
                <a:latin typeface="Times New Roman"/>
                <a:cs typeface="Times New Roman"/>
                <a:hlinkClick r:id="rId2"/>
              </a:rPr>
              <a:t>david.hancock@mshc.com</a:t>
            </a:r>
            <a:endParaRPr sz="1300" dirty="0">
              <a:latin typeface="Times New Roman"/>
              <a:cs typeface="Times New Roman"/>
            </a:endParaRPr>
          </a:p>
          <a:p>
            <a:pPr>
              <a:lnSpc>
                <a:spcPct val="100000"/>
              </a:lnSpc>
              <a:spcBef>
                <a:spcPts val="10"/>
              </a:spcBef>
            </a:pPr>
            <a:endParaRPr sz="1200" dirty="0">
              <a:latin typeface="Times New Roman"/>
              <a:cs typeface="Times New Roman"/>
            </a:endParaRPr>
          </a:p>
          <a:p>
            <a:pPr marL="17145">
              <a:spcBef>
                <a:spcPts val="5"/>
              </a:spcBef>
            </a:pPr>
            <a:r>
              <a:rPr sz="1300" spc="-5" dirty="0">
                <a:solidFill>
                  <a:srgbClr val="131313"/>
                </a:solidFill>
                <a:latin typeface="Times New Roman"/>
                <a:cs typeface="Times New Roman"/>
              </a:rPr>
              <a:t>Please </a:t>
            </a:r>
            <a:r>
              <a:rPr sz="1300" spc="-5" dirty="0">
                <a:solidFill>
                  <a:srgbClr val="232323"/>
                </a:solidFill>
                <a:latin typeface="Times New Roman"/>
                <a:cs typeface="Times New Roman"/>
              </a:rPr>
              <a:t>visit </a:t>
            </a:r>
            <a:r>
              <a:rPr sz="1300" spc="50" dirty="0">
                <a:solidFill>
                  <a:srgbClr val="232323"/>
                </a:solidFill>
                <a:latin typeface="Times New Roman"/>
                <a:cs typeface="Times New Roman"/>
              </a:rPr>
              <a:t>MHC</a:t>
            </a:r>
            <a:r>
              <a:rPr sz="1300" spc="50" dirty="0">
                <a:solidFill>
                  <a:srgbClr val="414141"/>
                </a:solidFill>
                <a:latin typeface="Times New Roman"/>
                <a:cs typeface="Times New Roman"/>
              </a:rPr>
              <a:t>'</a:t>
            </a:r>
            <a:r>
              <a:rPr sz="1300" spc="50" dirty="0">
                <a:solidFill>
                  <a:srgbClr val="232323"/>
                </a:solidFill>
                <a:latin typeface="Times New Roman"/>
                <a:cs typeface="Times New Roman"/>
              </a:rPr>
              <a:t>s </a:t>
            </a:r>
            <a:r>
              <a:rPr sz="1300" spc="-10" dirty="0">
                <a:solidFill>
                  <a:srgbClr val="232323"/>
                </a:solidFill>
                <a:latin typeface="Times New Roman"/>
                <a:cs typeface="Times New Roman"/>
              </a:rPr>
              <a:t>website </a:t>
            </a:r>
            <a:r>
              <a:rPr sz="1300" spc="-20" dirty="0">
                <a:solidFill>
                  <a:srgbClr val="232323"/>
                </a:solidFill>
                <a:latin typeface="Times New Roman"/>
                <a:cs typeface="Times New Roman"/>
              </a:rPr>
              <a:t>at </a:t>
            </a:r>
            <a:r>
              <a:rPr sz="1300" u="sng" spc="10" dirty="0">
                <a:solidFill>
                  <a:srgbClr val="2121FF"/>
                </a:solidFill>
                <a:latin typeface="Times New Roman"/>
                <a:cs typeface="Times New Roman"/>
                <a:hlinkClick r:id="rId3"/>
              </a:rPr>
              <a:t>www.mshomecorp.com </a:t>
            </a:r>
            <a:r>
              <a:rPr sz="1300" spc="-15" dirty="0">
                <a:solidFill>
                  <a:srgbClr val="232323"/>
                </a:solidFill>
                <a:latin typeface="Times New Roman"/>
                <a:cs typeface="Times New Roman"/>
              </a:rPr>
              <a:t>and </a:t>
            </a:r>
            <a:r>
              <a:rPr sz="1300" spc="-5" dirty="0">
                <a:solidFill>
                  <a:srgbClr val="131313"/>
                </a:solidFill>
                <a:latin typeface="Times New Roman"/>
                <a:cs typeface="Times New Roman"/>
              </a:rPr>
              <a:t>provide </a:t>
            </a:r>
            <a:r>
              <a:rPr sz="1300" dirty="0">
                <a:solidFill>
                  <a:srgbClr val="232323"/>
                </a:solidFill>
                <a:latin typeface="Times New Roman"/>
                <a:cs typeface="Times New Roman"/>
              </a:rPr>
              <a:t>your </a:t>
            </a:r>
            <a:r>
              <a:rPr sz="1300" spc="-5" dirty="0">
                <a:solidFill>
                  <a:srgbClr val="131313"/>
                </a:solidFill>
                <a:latin typeface="Times New Roman"/>
                <a:cs typeface="Times New Roman"/>
              </a:rPr>
              <a:t>email </a:t>
            </a:r>
            <a:r>
              <a:rPr sz="1300" spc="-5" dirty="0">
                <a:solidFill>
                  <a:srgbClr val="232323"/>
                </a:solidFill>
                <a:latin typeface="Times New Roman"/>
                <a:cs typeface="Times New Roman"/>
              </a:rPr>
              <a:t>address </a:t>
            </a:r>
            <a:r>
              <a:rPr sz="1300" spc="5" dirty="0">
                <a:solidFill>
                  <a:srgbClr val="232323"/>
                </a:solidFill>
                <a:latin typeface="Times New Roman"/>
                <a:cs typeface="Times New Roman"/>
              </a:rPr>
              <a:t>to </a:t>
            </a:r>
            <a:r>
              <a:rPr sz="1300" spc="140" dirty="0">
                <a:solidFill>
                  <a:srgbClr val="232323"/>
                </a:solidFill>
                <a:latin typeface="Times New Roman"/>
                <a:cs typeface="Times New Roman"/>
              </a:rPr>
              <a:t> </a:t>
            </a:r>
            <a:r>
              <a:rPr sz="1300" spc="-10" dirty="0">
                <a:solidFill>
                  <a:srgbClr val="232323"/>
                </a:solidFill>
                <a:latin typeface="Times New Roman"/>
                <a:cs typeface="Times New Roman"/>
              </a:rPr>
              <a:t>receive</a:t>
            </a:r>
            <a:r>
              <a:rPr lang="en-US" sz="1300" spc="-10" dirty="0">
                <a:solidFill>
                  <a:srgbClr val="232323"/>
                </a:solidFill>
                <a:latin typeface="Times New Roman"/>
                <a:cs typeface="Times New Roman"/>
              </a:rPr>
              <a:t> announcements  and </a:t>
            </a:r>
            <a:r>
              <a:rPr lang="en-US" sz="1300" spc="-10" dirty="0">
                <a:solidFill>
                  <a:srgbClr val="131313"/>
                </a:solidFill>
                <a:latin typeface="Times New Roman"/>
                <a:cs typeface="Times New Roman"/>
              </a:rPr>
              <a:t>news</a:t>
            </a:r>
            <a:r>
              <a:rPr lang="en-US" sz="1300" spc="-50" dirty="0">
                <a:solidFill>
                  <a:srgbClr val="131313"/>
                </a:solidFill>
                <a:latin typeface="Times New Roman"/>
                <a:cs typeface="Times New Roman"/>
              </a:rPr>
              <a:t> </a:t>
            </a:r>
            <a:r>
              <a:rPr lang="en-US" sz="1300" spc="5" dirty="0">
                <a:solidFill>
                  <a:srgbClr val="131313"/>
                </a:solidFill>
                <a:latin typeface="Times New Roman"/>
                <a:cs typeface="Times New Roman"/>
              </a:rPr>
              <a:t>updates</a:t>
            </a:r>
            <a:r>
              <a:rPr lang="en-US" sz="1300" spc="5" dirty="0">
                <a:solidFill>
                  <a:srgbClr val="232323"/>
                </a:solidFill>
                <a:latin typeface="Times New Roman"/>
                <a:cs typeface="Times New Roman"/>
              </a:rPr>
              <a:t>.</a:t>
            </a:r>
            <a:endParaRPr lang="en-US" sz="1300" dirty="0">
              <a:latin typeface="Times New Roman"/>
              <a:cs typeface="Times New Roman"/>
            </a:endParaRPr>
          </a:p>
          <a:p>
            <a:pPr marL="17145">
              <a:lnSpc>
                <a:spcPct val="100000"/>
              </a:lnSpc>
              <a:spcBef>
                <a:spcPts val="5"/>
              </a:spcBef>
            </a:pPr>
            <a:endParaRPr sz="1300" dirty="0">
              <a:latin typeface="Times New Roman"/>
              <a:cs typeface="Times New Roman"/>
            </a:endParaRPr>
          </a:p>
        </p:txBody>
      </p:sp>
      <p:sp>
        <p:nvSpPr>
          <p:cNvPr id="12" name="object 12"/>
          <p:cNvSpPr txBox="1"/>
          <p:nvPr/>
        </p:nvSpPr>
        <p:spPr>
          <a:xfrm>
            <a:off x="179095" y="6048247"/>
            <a:ext cx="1682114" cy="61555"/>
          </a:xfrm>
          <a:prstGeom prst="rect">
            <a:avLst/>
          </a:prstGeom>
        </p:spPr>
        <p:txBody>
          <a:bodyPr vert="horz" wrap="square" lIns="0" tIns="0" rIns="0" bIns="0" rtlCol="0">
            <a:spAutoFit/>
          </a:bodyPr>
          <a:lstStyle/>
          <a:p>
            <a:pPr marL="12700">
              <a:lnSpc>
                <a:spcPct val="100000"/>
              </a:lnSpc>
              <a:tabLst>
                <a:tab pos="1290320" algn="l"/>
              </a:tabLst>
            </a:pPr>
            <a:r>
              <a:rPr sz="400" spc="20" dirty="0">
                <a:solidFill>
                  <a:srgbClr val="6B6B6B"/>
                </a:solidFill>
                <a:latin typeface="Arial"/>
                <a:cs typeface="Arial"/>
              </a:rPr>
              <a:t>Y</a:t>
            </a:r>
            <a:endParaRPr sz="400" dirty="0">
              <a:latin typeface="Arial"/>
              <a:cs typeface="Arial"/>
            </a:endParaRPr>
          </a:p>
        </p:txBody>
      </p:sp>
      <p:sp>
        <p:nvSpPr>
          <p:cNvPr id="14" name="TextBox 13">
            <a:extLst>
              <a:ext uri="{FF2B5EF4-FFF2-40B4-BE49-F238E27FC236}">
                <a16:creationId xmlns:a16="http://schemas.microsoft.com/office/drawing/2014/main" id="{BCDF38E4-62E8-481A-9F5A-6F2A24B61D4F}"/>
              </a:ext>
            </a:extLst>
          </p:cNvPr>
          <p:cNvSpPr txBox="1"/>
          <p:nvPr/>
        </p:nvSpPr>
        <p:spPr>
          <a:xfrm>
            <a:off x="5093882" y="3726078"/>
            <a:ext cx="3208318" cy="523220"/>
          </a:xfrm>
          <a:prstGeom prst="rect">
            <a:avLst/>
          </a:prstGeom>
          <a:noFill/>
        </p:spPr>
        <p:txBody>
          <a:bodyPr wrap="square">
            <a:spAutoFit/>
          </a:bodyPr>
          <a:lstStyle/>
          <a:p>
            <a:r>
              <a:rPr lang="en-US" sz="1400" spc="35" dirty="0">
                <a:solidFill>
                  <a:srgbClr val="131313"/>
                </a:solidFill>
                <a:latin typeface="Times New Roman"/>
                <a:cs typeface="Times New Roman"/>
              </a:rPr>
              <a:t>Tamara Stewart, Grants Manager</a:t>
            </a:r>
          </a:p>
          <a:p>
            <a:r>
              <a:rPr lang="en-US" sz="1400" spc="35" dirty="0">
                <a:solidFill>
                  <a:srgbClr val="131313"/>
                </a:solidFill>
                <a:latin typeface="Times New Roman"/>
                <a:cs typeface="Times New Roman"/>
              </a:rPr>
              <a:t>Mississippi Home Corporation  </a:t>
            </a:r>
          </a:p>
        </p:txBody>
      </p:sp>
      <p:sp>
        <p:nvSpPr>
          <p:cNvPr id="17" name="TextBox 16">
            <a:extLst>
              <a:ext uri="{FF2B5EF4-FFF2-40B4-BE49-F238E27FC236}">
                <a16:creationId xmlns:a16="http://schemas.microsoft.com/office/drawing/2014/main" id="{4F0B0F26-621E-454B-B6FD-177120D85069}"/>
              </a:ext>
            </a:extLst>
          </p:cNvPr>
          <p:cNvSpPr txBox="1"/>
          <p:nvPr/>
        </p:nvSpPr>
        <p:spPr>
          <a:xfrm>
            <a:off x="706662" y="1071159"/>
            <a:ext cx="4238562" cy="297517"/>
          </a:xfrm>
          <a:prstGeom prst="rect">
            <a:avLst/>
          </a:prstGeom>
          <a:noFill/>
        </p:spPr>
        <p:txBody>
          <a:bodyPr wrap="square">
            <a:spAutoFit/>
          </a:bodyPr>
          <a:lstStyle/>
          <a:p>
            <a:pPr marL="12700" marR="5080" indent="635">
              <a:lnSpc>
                <a:spcPts val="1580"/>
              </a:lnSpc>
            </a:pPr>
            <a:r>
              <a:rPr lang="en-US" sz="1450" spc="30" dirty="0">
                <a:solidFill>
                  <a:srgbClr val="131313"/>
                </a:solidFill>
                <a:latin typeface="Times New Roman"/>
                <a:cs typeface="Times New Roman"/>
              </a:rPr>
              <a:t>Affirmatively Furthering Fair </a:t>
            </a:r>
            <a:r>
              <a:rPr lang="en-US" sz="1450" spc="30">
                <a:solidFill>
                  <a:srgbClr val="131313"/>
                </a:solidFill>
                <a:latin typeface="Times New Roman"/>
                <a:cs typeface="Times New Roman"/>
              </a:rPr>
              <a:t>Housing Statement </a:t>
            </a:r>
            <a:endParaRPr lang="en-US" sz="1450" spc="30" dirty="0">
              <a:solidFill>
                <a:srgbClr val="131313"/>
              </a:solidFill>
              <a:latin typeface="Times New Roman"/>
              <a:cs typeface="Times New Roman"/>
            </a:endParaRPr>
          </a:p>
        </p:txBody>
      </p:sp>
      <p:sp>
        <p:nvSpPr>
          <p:cNvPr id="15" name="TextBox 14">
            <a:extLst>
              <a:ext uri="{FF2B5EF4-FFF2-40B4-BE49-F238E27FC236}">
                <a16:creationId xmlns:a16="http://schemas.microsoft.com/office/drawing/2014/main" id="{AFFDF0B9-D476-4296-BBF1-73D0BE23ECD6}"/>
              </a:ext>
            </a:extLst>
          </p:cNvPr>
          <p:cNvSpPr txBox="1"/>
          <p:nvPr/>
        </p:nvSpPr>
        <p:spPr>
          <a:xfrm>
            <a:off x="5104156" y="1051633"/>
            <a:ext cx="3505200" cy="538609"/>
          </a:xfrm>
          <a:prstGeom prst="rect">
            <a:avLst/>
          </a:prstGeom>
          <a:noFill/>
        </p:spPr>
        <p:txBody>
          <a:bodyPr wrap="square">
            <a:spAutoFit/>
          </a:bodyPr>
          <a:lstStyle/>
          <a:p>
            <a:r>
              <a:rPr lang="en-US" sz="1450" spc="20" dirty="0">
                <a:solidFill>
                  <a:srgbClr val="131313"/>
                </a:solidFill>
                <a:latin typeface="Times New Roman"/>
                <a:cs typeface="Times New Roman"/>
              </a:rPr>
              <a:t>Erica Fell, Housing Grant Officer</a:t>
            </a:r>
          </a:p>
          <a:p>
            <a:r>
              <a:rPr lang="en-US" sz="1450" spc="20" dirty="0">
                <a:solidFill>
                  <a:srgbClr val="131313"/>
                </a:solidFill>
                <a:latin typeface="Times New Roman"/>
                <a:cs typeface="Times New Roman"/>
              </a:rPr>
              <a:t>Mississippi Home Corporation</a:t>
            </a:r>
          </a:p>
        </p:txBody>
      </p:sp>
      <p:sp>
        <p:nvSpPr>
          <p:cNvPr id="16" name="TextBox 15">
            <a:extLst>
              <a:ext uri="{FF2B5EF4-FFF2-40B4-BE49-F238E27FC236}">
                <a16:creationId xmlns:a16="http://schemas.microsoft.com/office/drawing/2014/main" id="{E4A256E3-010F-4D4C-A8D3-E6C960CCB226}"/>
              </a:ext>
            </a:extLst>
          </p:cNvPr>
          <p:cNvSpPr txBox="1"/>
          <p:nvPr/>
        </p:nvSpPr>
        <p:spPr>
          <a:xfrm>
            <a:off x="609723" y="4359130"/>
            <a:ext cx="4572000" cy="315471"/>
          </a:xfrm>
          <a:prstGeom prst="rect">
            <a:avLst/>
          </a:prstGeom>
          <a:noFill/>
        </p:spPr>
        <p:txBody>
          <a:bodyPr wrap="square">
            <a:spAutoFit/>
          </a:bodyPr>
          <a:lstStyle/>
          <a:p>
            <a:r>
              <a:rPr lang="en-US" sz="1450" spc="50" dirty="0">
                <a:solidFill>
                  <a:srgbClr val="131313"/>
                </a:solidFill>
                <a:latin typeface="Times New Roman"/>
                <a:cs typeface="Times New Roman"/>
              </a:rPr>
              <a:t>Change to State’s Citizen Participation Plan</a:t>
            </a:r>
            <a:endParaRPr lang="en-US" sz="1450" dirty="0"/>
          </a:p>
        </p:txBody>
      </p:sp>
      <p:sp>
        <p:nvSpPr>
          <p:cNvPr id="18" name="TextBox 17">
            <a:extLst>
              <a:ext uri="{FF2B5EF4-FFF2-40B4-BE49-F238E27FC236}">
                <a16:creationId xmlns:a16="http://schemas.microsoft.com/office/drawing/2014/main" id="{810B6311-52F1-46DD-BC42-2C08164BBB10}"/>
              </a:ext>
            </a:extLst>
          </p:cNvPr>
          <p:cNvSpPr txBox="1"/>
          <p:nvPr/>
        </p:nvSpPr>
        <p:spPr>
          <a:xfrm>
            <a:off x="5104156" y="4369575"/>
            <a:ext cx="3313490" cy="538609"/>
          </a:xfrm>
          <a:prstGeom prst="rect">
            <a:avLst/>
          </a:prstGeom>
          <a:noFill/>
        </p:spPr>
        <p:txBody>
          <a:bodyPr wrap="square">
            <a:spAutoFit/>
          </a:bodyPr>
          <a:lstStyle/>
          <a:p>
            <a:r>
              <a:rPr lang="en-US" sz="1450" spc="35" dirty="0">
                <a:solidFill>
                  <a:srgbClr val="131313"/>
                </a:solidFill>
                <a:latin typeface="Times New Roman"/>
                <a:cs typeface="Times New Roman"/>
              </a:rPr>
              <a:t>David Hancock, VP, Executive Division Mississippi Home Corporation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9461-D108-406B-BF21-82AC902FC0DA}"/>
              </a:ext>
            </a:extLst>
          </p:cNvPr>
          <p:cNvSpPr>
            <a:spLocks noGrp="1"/>
          </p:cNvSpPr>
          <p:nvPr>
            <p:ph type="title"/>
          </p:nvPr>
        </p:nvSpPr>
        <p:spPr>
          <a:xfrm>
            <a:off x="1287272" y="1190586"/>
            <a:ext cx="6569455" cy="984885"/>
          </a:xfrm>
        </p:spPr>
        <p:txBody>
          <a:bodyPr/>
          <a:lstStyle/>
          <a:p>
            <a:r>
              <a:rPr lang="en-US" dirty="0"/>
              <a:t>HOME </a:t>
            </a:r>
            <a:r>
              <a:rPr lang="en-US" spc="-5" dirty="0"/>
              <a:t>Investment</a:t>
            </a:r>
            <a:r>
              <a:rPr lang="en-US" spc="-95" dirty="0"/>
              <a:t> </a:t>
            </a:r>
            <a:r>
              <a:rPr lang="en-US" spc="-5" dirty="0"/>
              <a:t>Partnerships  Program</a:t>
            </a:r>
            <a:r>
              <a:rPr lang="en-US" spc="-70" dirty="0"/>
              <a:t> </a:t>
            </a:r>
            <a:r>
              <a:rPr lang="en-US" dirty="0"/>
              <a:t>(HOME), cont’d</a:t>
            </a:r>
          </a:p>
        </p:txBody>
      </p:sp>
      <p:sp>
        <p:nvSpPr>
          <p:cNvPr id="3" name="Text Placeholder 2">
            <a:extLst>
              <a:ext uri="{FF2B5EF4-FFF2-40B4-BE49-F238E27FC236}">
                <a16:creationId xmlns:a16="http://schemas.microsoft.com/office/drawing/2014/main" id="{6012CCBF-1935-4383-94CE-332DF8A5F8EE}"/>
              </a:ext>
            </a:extLst>
          </p:cNvPr>
          <p:cNvSpPr>
            <a:spLocks noGrp="1"/>
          </p:cNvSpPr>
          <p:nvPr>
            <p:ph type="body" idx="1"/>
          </p:nvPr>
        </p:nvSpPr>
        <p:spPr>
          <a:xfrm>
            <a:off x="1221485" y="2921539"/>
            <a:ext cx="6701028" cy="3016210"/>
          </a:xfrm>
        </p:spPr>
        <p:txBody>
          <a:bodyPr/>
          <a:lstStyle/>
          <a:p>
            <a:pPr algn="l"/>
            <a:r>
              <a:rPr lang="en-US" sz="1600" b="0" i="0" dirty="0">
                <a:solidFill>
                  <a:srgbClr val="333333"/>
                </a:solidFill>
                <a:effectLst/>
                <a:latin typeface="Open Sans" panose="020B0606030504020204" pitchFamily="34" charset="0"/>
              </a:rPr>
              <a:t>The program was designed to reinforce several important values and principles of community development:</a:t>
            </a:r>
          </a:p>
          <a:p>
            <a:pPr algn="l"/>
            <a:endParaRPr lang="en-US" sz="1600" b="0" i="0" dirty="0">
              <a:solidFill>
                <a:srgbClr val="333333"/>
              </a:solidFill>
              <a:effectLst/>
              <a:latin typeface="Open Sans" panose="020B0606030504020204" pitchFamily="34" charset="0"/>
            </a:endParaRP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flexibility empowers people and communities to design and implement strategies tailored to their own needs and priorities.</a:t>
            </a: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emphasis on consolidated planning expands and strengthens partnerships among all levels of government and the private sector in the development of affordable housing.</a:t>
            </a: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technical assistance activities and set-aside for qualified community-based nonprofit housing groups builds the capacity of these partners.</a:t>
            </a:r>
          </a:p>
          <a:p>
            <a:endParaRPr lang="en-US" dirty="0"/>
          </a:p>
        </p:txBody>
      </p:sp>
    </p:spTree>
    <p:extLst>
      <p:ext uri="{BB962C8B-B14F-4D97-AF65-F5344CB8AC3E}">
        <p14:creationId xmlns:p14="http://schemas.microsoft.com/office/powerpoint/2010/main" val="417821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3648" rIns="0" bIns="0" rtlCol="0">
            <a:spAutoFit/>
          </a:bodyPr>
          <a:lstStyle/>
          <a:p>
            <a:pPr marL="2112010" marR="5080" indent="-917575">
              <a:lnSpc>
                <a:spcPct val="100000"/>
              </a:lnSpc>
            </a:pPr>
            <a:r>
              <a:rPr dirty="0"/>
              <a:t>(HOME) -</a:t>
            </a:r>
            <a:r>
              <a:rPr spc="-95" dirty="0"/>
              <a:t> </a:t>
            </a:r>
            <a:r>
              <a:rPr spc="-5" dirty="0"/>
              <a:t>Homeowner  Rehabilitation</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marR="5080">
              <a:lnSpc>
                <a:spcPct val="114999"/>
              </a:lnSpc>
            </a:pPr>
            <a:r>
              <a:rPr sz="2400" spc="-5" dirty="0">
                <a:latin typeface="Arial Narrow"/>
                <a:cs typeface="Arial Narrow"/>
              </a:rPr>
              <a:t>Funds </a:t>
            </a:r>
            <a:r>
              <a:rPr sz="2400" dirty="0">
                <a:latin typeface="Arial Narrow"/>
                <a:cs typeface="Arial Narrow"/>
              </a:rPr>
              <a:t>are </a:t>
            </a:r>
            <a:r>
              <a:rPr sz="2400" spc="-5" dirty="0">
                <a:latin typeface="Arial Narrow"/>
                <a:cs typeface="Arial Narrow"/>
              </a:rPr>
              <a:t>used to provide safe, decent, </a:t>
            </a:r>
            <a:r>
              <a:rPr sz="2400" spc="-10" dirty="0">
                <a:latin typeface="Arial Narrow"/>
                <a:cs typeface="Arial Narrow"/>
              </a:rPr>
              <a:t>affordable </a:t>
            </a:r>
            <a:r>
              <a:rPr sz="2400" spc="-5" dirty="0">
                <a:latin typeface="Arial Narrow"/>
                <a:cs typeface="Arial Narrow"/>
              </a:rPr>
              <a:t>housing  by eliminating substandard conditions, through rehabilitation  or reconstruction of owner-occupied units. HOME funds </a:t>
            </a:r>
            <a:r>
              <a:rPr sz="2400" dirty="0">
                <a:latin typeface="Arial Narrow"/>
                <a:cs typeface="Arial Narrow"/>
              </a:rPr>
              <a:t>are  </a:t>
            </a:r>
            <a:r>
              <a:rPr sz="2400" spc="-5" dirty="0">
                <a:latin typeface="Arial Narrow"/>
                <a:cs typeface="Arial Narrow"/>
              </a:rPr>
              <a:t>distributed through a competitive</a:t>
            </a:r>
            <a:r>
              <a:rPr sz="2400" spc="125" dirty="0">
                <a:latin typeface="Arial Narrow"/>
                <a:cs typeface="Arial Narrow"/>
              </a:rPr>
              <a:t> </a:t>
            </a:r>
            <a:r>
              <a:rPr sz="2400" spc="-5" dirty="0">
                <a:latin typeface="Arial Narrow"/>
                <a:cs typeface="Arial Narrow"/>
              </a:rPr>
              <a:t>process.</a:t>
            </a:r>
            <a:endParaRPr sz="2400" dirty="0">
              <a:latin typeface="Arial Narrow"/>
              <a:cs typeface="Arial Narrow"/>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1190586"/>
            <a:ext cx="6637528" cy="1503681"/>
          </a:xfrm>
          <a:prstGeom prst="rect">
            <a:avLst/>
          </a:prstGeom>
        </p:spPr>
        <p:txBody>
          <a:bodyPr vert="horz" wrap="square" lIns="0" tIns="0" rIns="0" bIns="0" rtlCol="0">
            <a:spAutoFit/>
          </a:bodyPr>
          <a:lstStyle/>
          <a:p>
            <a:pPr marL="216535" marR="5080" indent="-204470" algn="ctr">
              <a:lnSpc>
                <a:spcPct val="120000"/>
              </a:lnSpc>
            </a:pPr>
            <a:r>
              <a:rPr sz="2800" spc="-5" dirty="0"/>
              <a:t>Homeowner</a:t>
            </a:r>
            <a:r>
              <a:rPr sz="2800" spc="-105" dirty="0"/>
              <a:t> </a:t>
            </a:r>
            <a:r>
              <a:rPr sz="2800" spc="-5" dirty="0"/>
              <a:t>Rehab</a:t>
            </a:r>
            <a:r>
              <a:rPr lang="en-US" sz="2800" spc="-5" dirty="0"/>
              <a:t>ilitation</a:t>
            </a:r>
            <a:br>
              <a:rPr lang="en-US" sz="2800" spc="-5" dirty="0"/>
            </a:br>
            <a:r>
              <a:rPr lang="en-US" sz="2800" spc="-5" dirty="0"/>
              <a:t>Program Year: </a:t>
            </a:r>
            <a:br>
              <a:rPr lang="en-US" sz="2800" spc="-5" dirty="0"/>
            </a:br>
            <a:r>
              <a:rPr lang="en-US" sz="2800" spc="-5" dirty="0"/>
              <a:t>2021</a:t>
            </a:r>
            <a:endParaRPr sz="2800" spc="-5" dirty="0"/>
          </a:p>
        </p:txBody>
      </p:sp>
      <p:sp>
        <p:nvSpPr>
          <p:cNvPr id="3" name="object 3"/>
          <p:cNvSpPr txBox="1"/>
          <p:nvPr/>
        </p:nvSpPr>
        <p:spPr>
          <a:xfrm>
            <a:off x="1982319" y="2924932"/>
            <a:ext cx="5637681" cy="1854354"/>
          </a:xfrm>
          <a:prstGeom prst="rect">
            <a:avLst/>
          </a:prstGeom>
        </p:spPr>
        <p:txBody>
          <a:bodyPr vert="horz" wrap="square" lIns="0" tIns="0" rIns="0" bIns="0" rtlCol="0">
            <a:spAutoFit/>
          </a:bodyPr>
          <a:lstStyle/>
          <a:p>
            <a:pPr marL="12700" algn="ctr">
              <a:lnSpc>
                <a:spcPct val="100000"/>
              </a:lnSpc>
            </a:pPr>
            <a:r>
              <a:rPr sz="2000" b="1" spc="-5" dirty="0">
                <a:latin typeface="Calibri"/>
                <a:cs typeface="Calibri"/>
              </a:rPr>
              <a:t>Homeowner </a:t>
            </a:r>
            <a:r>
              <a:rPr sz="2000" b="1" spc="-10" dirty="0">
                <a:latin typeface="Calibri"/>
                <a:cs typeface="Calibri"/>
              </a:rPr>
              <a:t>Rehabilitati</a:t>
            </a:r>
            <a:r>
              <a:rPr lang="en-US" sz="2000" b="1" spc="-10" dirty="0">
                <a:latin typeface="Calibri"/>
                <a:cs typeface="Calibri"/>
              </a:rPr>
              <a:t>on Program</a:t>
            </a:r>
            <a:endParaRPr sz="2000" dirty="0">
              <a:latin typeface="Calibri"/>
              <a:cs typeface="Calibri"/>
            </a:endParaRPr>
          </a:p>
          <a:p>
            <a:pPr>
              <a:lnSpc>
                <a:spcPct val="100000"/>
              </a:lnSpc>
              <a:spcBef>
                <a:spcPts val="40"/>
              </a:spcBef>
            </a:pPr>
            <a:endParaRPr sz="2050" dirty="0">
              <a:latin typeface="Times New Roman"/>
              <a:cs typeface="Times New Roman"/>
            </a:endParaRPr>
          </a:p>
          <a:p>
            <a:pPr marL="355600" indent="-342900">
              <a:lnSpc>
                <a:spcPct val="100000"/>
              </a:lnSpc>
              <a:buFont typeface="Symbol"/>
              <a:buChar char=""/>
              <a:tabLst>
                <a:tab pos="354965" algn="l"/>
                <a:tab pos="355600" algn="l"/>
              </a:tabLst>
            </a:pPr>
            <a:r>
              <a:rPr lang="en-US" sz="2000" dirty="0">
                <a:latin typeface="Calibri"/>
                <a:cs typeface="Calibri"/>
              </a:rPr>
              <a:t>Total </a:t>
            </a:r>
            <a:r>
              <a:rPr sz="2000" dirty="0">
                <a:latin typeface="Calibri"/>
                <a:cs typeface="Calibri"/>
              </a:rPr>
              <a:t>Number </a:t>
            </a:r>
            <a:r>
              <a:rPr sz="2000" spc="-5" dirty="0">
                <a:latin typeface="Calibri"/>
                <a:cs typeface="Calibri"/>
              </a:rPr>
              <a:t>of  households</a:t>
            </a:r>
            <a:r>
              <a:rPr lang="en-US" sz="2000" spc="-5" dirty="0">
                <a:latin typeface="Calibri"/>
                <a:cs typeface="Calibri"/>
              </a:rPr>
              <a:t> assisted</a:t>
            </a:r>
            <a:r>
              <a:rPr sz="2000" spc="-5" dirty="0">
                <a:latin typeface="Calibri"/>
                <a:cs typeface="Calibri"/>
              </a:rPr>
              <a:t>: </a:t>
            </a:r>
            <a:r>
              <a:rPr lang="en-US" sz="2000" spc="-5" dirty="0">
                <a:latin typeface="Calibri"/>
                <a:cs typeface="Calibri"/>
              </a:rPr>
              <a:t>32</a:t>
            </a:r>
            <a:r>
              <a:rPr sz="2000" spc="-50" dirty="0">
                <a:latin typeface="Calibri"/>
                <a:cs typeface="Calibri"/>
              </a:rPr>
              <a:t> </a:t>
            </a:r>
            <a:r>
              <a:rPr sz="2000" dirty="0">
                <a:latin typeface="Calibri"/>
                <a:cs typeface="Calibri"/>
              </a:rPr>
              <a:t>units</a:t>
            </a:r>
            <a:endParaRPr lang="en-US" sz="2000" dirty="0">
              <a:latin typeface="Calibri"/>
              <a:cs typeface="Calibri"/>
            </a:endParaRPr>
          </a:p>
          <a:p>
            <a:pPr marL="355600" indent="-342900">
              <a:lnSpc>
                <a:spcPct val="100000"/>
              </a:lnSpc>
              <a:buFont typeface="Symbol"/>
              <a:buChar char=""/>
              <a:tabLst>
                <a:tab pos="354965" algn="l"/>
                <a:tab pos="355600" algn="l"/>
              </a:tabLst>
            </a:pPr>
            <a:r>
              <a:rPr lang="en-US" sz="2000" dirty="0">
                <a:latin typeface="Calibri"/>
                <a:cs typeface="Calibri"/>
              </a:rPr>
              <a:t>Estimated beneficiaries: 60</a:t>
            </a:r>
          </a:p>
          <a:p>
            <a:pPr marL="355600" indent="-342900">
              <a:lnSpc>
                <a:spcPct val="100000"/>
              </a:lnSpc>
              <a:buFont typeface="Symbol"/>
              <a:buChar char=""/>
              <a:tabLst>
                <a:tab pos="354965" algn="l"/>
                <a:tab pos="355600" algn="l"/>
              </a:tabLst>
            </a:pPr>
            <a:r>
              <a:rPr lang="en-US" sz="2000" dirty="0">
                <a:latin typeface="Calibri"/>
                <a:cs typeface="Calibri"/>
              </a:rPr>
              <a:t>Total Amount Funded: $2,446,965</a:t>
            </a:r>
            <a:endParaRPr sz="2000" dirty="0">
              <a:latin typeface="Calibri"/>
              <a:cs typeface="Calibri"/>
            </a:endParaRPr>
          </a:p>
          <a:p>
            <a:pPr marL="355600" indent="-342900">
              <a:lnSpc>
                <a:spcPct val="100000"/>
              </a:lnSpc>
              <a:buFont typeface="Symbol"/>
              <a:buChar char=""/>
              <a:tabLst>
                <a:tab pos="354965" algn="l"/>
                <a:tab pos="355600" algn="l"/>
              </a:tabLst>
            </a:pPr>
            <a:r>
              <a:rPr sz="2000" spc="-45" dirty="0">
                <a:latin typeface="Calibri"/>
                <a:cs typeface="Calibri"/>
              </a:rPr>
              <a:t>Total </a:t>
            </a:r>
            <a:r>
              <a:rPr lang="en-US" sz="2000" spc="-45" dirty="0">
                <a:latin typeface="Calibri"/>
                <a:cs typeface="Calibri"/>
              </a:rPr>
              <a:t>Expenditures</a:t>
            </a:r>
            <a:r>
              <a:rPr sz="2000" dirty="0">
                <a:latin typeface="Calibri"/>
                <a:cs typeface="Calibri"/>
              </a:rPr>
              <a:t>:  </a:t>
            </a:r>
            <a:r>
              <a:rPr sz="2000" spc="-5" dirty="0">
                <a:latin typeface="Calibri"/>
                <a:cs typeface="Calibri"/>
              </a:rPr>
              <a:t>$</a:t>
            </a:r>
            <a:r>
              <a:rPr lang="en-US" sz="2000" spc="-5" dirty="0">
                <a:latin typeface="Calibri"/>
                <a:cs typeface="Calibri"/>
              </a:rPr>
              <a:t>1,537,420.90</a:t>
            </a:r>
            <a:endParaRPr sz="2000" dirty="0">
              <a:latin typeface="Calibri"/>
              <a:cs typeface="Calibri"/>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3648" rIns="0" bIns="0" rtlCol="0">
            <a:spAutoFit/>
          </a:bodyPr>
          <a:lstStyle/>
          <a:p>
            <a:pPr marL="1255395" marR="5080" indent="-60960">
              <a:lnSpc>
                <a:spcPct val="100000"/>
              </a:lnSpc>
            </a:pPr>
            <a:r>
              <a:rPr dirty="0"/>
              <a:t>(HOME) - </a:t>
            </a:r>
            <a:r>
              <a:rPr spc="-5" dirty="0"/>
              <a:t>Homeowner  Rehabilitation</a:t>
            </a:r>
            <a:r>
              <a:rPr spc="-85" dirty="0"/>
              <a:t> </a:t>
            </a:r>
            <a:r>
              <a:rPr spc="-10" dirty="0"/>
              <a:t>Disaster</a:t>
            </a:r>
          </a:p>
        </p:txBody>
      </p:sp>
      <p:sp>
        <p:nvSpPr>
          <p:cNvPr id="3" name="object 3"/>
          <p:cNvSpPr txBox="1">
            <a:spLocks noGrp="1"/>
          </p:cNvSpPr>
          <p:nvPr>
            <p:ph type="body" idx="1"/>
          </p:nvPr>
        </p:nvSpPr>
        <p:spPr>
          <a:prstGeom prst="rect">
            <a:avLst/>
          </a:prstGeom>
        </p:spPr>
        <p:txBody>
          <a:bodyPr vert="horz" wrap="square" lIns="0" tIns="80740" rIns="0" bIns="0" rtlCol="0">
            <a:spAutoFit/>
          </a:bodyPr>
          <a:lstStyle/>
          <a:p>
            <a:pPr marL="12700" marR="5080">
              <a:lnSpc>
                <a:spcPct val="100000"/>
              </a:lnSpc>
            </a:pPr>
            <a:r>
              <a:rPr sz="2400" spc="-5" dirty="0">
                <a:latin typeface="Arial Narrow"/>
                <a:cs typeface="Arial Narrow"/>
              </a:rPr>
              <a:t>Funds </a:t>
            </a:r>
            <a:r>
              <a:rPr sz="2400" dirty="0">
                <a:latin typeface="Arial Narrow"/>
                <a:cs typeface="Arial Narrow"/>
              </a:rPr>
              <a:t>are </a:t>
            </a:r>
            <a:r>
              <a:rPr sz="2400" spc="-5" dirty="0">
                <a:latin typeface="Arial Narrow"/>
                <a:cs typeface="Arial Narrow"/>
              </a:rPr>
              <a:t>used to provide housing assistance to counties  covered by an Emergency or Major Disaster Declaration  issued by the Federal Emergency Management Agency  (FEMA). Counties impacted by the disaster </a:t>
            </a:r>
            <a:r>
              <a:rPr sz="2400" dirty="0">
                <a:latin typeface="Arial Narrow"/>
                <a:cs typeface="Arial Narrow"/>
              </a:rPr>
              <a:t>are </a:t>
            </a:r>
            <a:r>
              <a:rPr sz="2400" spc="-5" dirty="0">
                <a:latin typeface="Arial Narrow"/>
                <a:cs typeface="Arial Narrow"/>
              </a:rPr>
              <a:t>eligible to  </a:t>
            </a:r>
            <a:r>
              <a:rPr sz="2400" spc="-30" dirty="0">
                <a:latin typeface="Arial Narrow"/>
                <a:cs typeface="Arial Narrow"/>
              </a:rPr>
              <a:t>apply. </a:t>
            </a:r>
            <a:r>
              <a:rPr sz="2400" spc="-5" dirty="0">
                <a:latin typeface="Arial Narrow"/>
                <a:cs typeface="Arial Narrow"/>
              </a:rPr>
              <a:t>Eligible activities under this Program </a:t>
            </a:r>
            <a:r>
              <a:rPr sz="2400" dirty="0">
                <a:latin typeface="Arial Narrow"/>
                <a:cs typeface="Arial Narrow"/>
              </a:rPr>
              <a:t>are </a:t>
            </a:r>
            <a:r>
              <a:rPr sz="2400" spc="-20" dirty="0">
                <a:latin typeface="Arial Narrow"/>
                <a:cs typeface="Arial Narrow"/>
              </a:rPr>
              <a:t>repair,  </a:t>
            </a:r>
            <a:r>
              <a:rPr sz="2400" spc="-5" dirty="0">
                <a:latin typeface="Arial Narrow"/>
                <a:cs typeface="Arial Narrow"/>
              </a:rPr>
              <a:t>rehabilitation of single-family owner-occupied housing </a:t>
            </a:r>
            <a:r>
              <a:rPr sz="2400" spc="-10" dirty="0">
                <a:latin typeface="Arial Narrow"/>
                <a:cs typeface="Arial Narrow"/>
              </a:rPr>
              <a:t>and  </a:t>
            </a:r>
            <a:r>
              <a:rPr sz="2400" spc="-5" dirty="0">
                <a:latin typeface="Arial Narrow"/>
                <a:cs typeface="Arial Narrow"/>
              </a:rPr>
              <a:t>rehabilitation, replacement of owner-occupied manufactured  housing.</a:t>
            </a:r>
            <a:endParaRPr sz="2400">
              <a:latin typeface="Arial Narrow"/>
              <a:cs typeface="Arial Narrow"/>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2439" y="1634235"/>
            <a:ext cx="3116580" cy="487680"/>
          </a:xfrm>
          <a:prstGeom prst="rect">
            <a:avLst/>
          </a:prstGeom>
        </p:spPr>
        <p:txBody>
          <a:bodyPr vert="horz" wrap="square" lIns="0" tIns="0" rIns="0" bIns="0" rtlCol="0">
            <a:spAutoFit/>
          </a:bodyPr>
          <a:lstStyle/>
          <a:p>
            <a:pPr marL="12700">
              <a:lnSpc>
                <a:spcPct val="100000"/>
              </a:lnSpc>
            </a:pPr>
            <a:r>
              <a:rPr dirty="0"/>
              <a:t>(HOME) -</a:t>
            </a:r>
            <a:r>
              <a:rPr spc="-120" dirty="0"/>
              <a:t> </a:t>
            </a:r>
            <a:r>
              <a:rPr spc="-5" dirty="0"/>
              <a:t>Rental</a:t>
            </a:r>
          </a:p>
        </p:txBody>
      </p:sp>
      <p:sp>
        <p:nvSpPr>
          <p:cNvPr id="3" name="object 3"/>
          <p:cNvSpPr txBox="1"/>
          <p:nvPr/>
        </p:nvSpPr>
        <p:spPr>
          <a:xfrm>
            <a:off x="1221739" y="2413000"/>
            <a:ext cx="6596380" cy="2804160"/>
          </a:xfrm>
          <a:prstGeom prst="rect">
            <a:avLst/>
          </a:prstGeom>
        </p:spPr>
        <p:txBody>
          <a:bodyPr vert="horz" wrap="square" lIns="0" tIns="0" rIns="0" bIns="0" rtlCol="0">
            <a:spAutoFit/>
          </a:bodyPr>
          <a:lstStyle/>
          <a:p>
            <a:pPr marL="12700" marR="5080">
              <a:lnSpc>
                <a:spcPct val="114999"/>
              </a:lnSpc>
            </a:pPr>
            <a:r>
              <a:rPr sz="2000" spc="-5" dirty="0">
                <a:latin typeface="Arial Narrow"/>
                <a:cs typeface="Arial Narrow"/>
              </a:rPr>
              <a:t>Funds will be used to provide rental housing for low to very low-income  households. </a:t>
            </a:r>
            <a:r>
              <a:rPr sz="2000" dirty="0">
                <a:latin typeface="Arial Narrow"/>
                <a:cs typeface="Arial Narrow"/>
              </a:rPr>
              <a:t>The </a:t>
            </a:r>
            <a:r>
              <a:rPr sz="2000" spc="-5" dirty="0">
                <a:latin typeface="Arial Narrow"/>
                <a:cs typeface="Arial Narrow"/>
              </a:rPr>
              <a:t>Rental Housing Set-Aside funding will provide "gap"  financing </a:t>
            </a:r>
            <a:r>
              <a:rPr lang="en-US" sz="2000" spc="-5" dirty="0">
                <a:latin typeface="Arial Narrow"/>
                <a:cs typeface="Arial Narrow"/>
              </a:rPr>
              <a:t>for </a:t>
            </a:r>
            <a:r>
              <a:rPr sz="2000" spc="-5" dirty="0">
                <a:latin typeface="Arial Narrow"/>
                <a:cs typeface="Arial Narrow"/>
              </a:rPr>
              <a:t>rental housing development activities, acquisition/rehab</a:t>
            </a:r>
            <a:r>
              <a:rPr lang="en-US" sz="2000" spc="-5" dirty="0">
                <a:latin typeface="Arial Narrow"/>
                <a:cs typeface="Arial Narrow"/>
              </a:rPr>
              <a:t> for</a:t>
            </a:r>
            <a:r>
              <a:rPr sz="2000" spc="-5" dirty="0">
                <a:latin typeface="Arial Narrow"/>
                <a:cs typeface="Arial Narrow"/>
              </a:rPr>
              <a:t> rental</a:t>
            </a:r>
            <a:r>
              <a:rPr lang="en-US" sz="2000" spc="-5" dirty="0">
                <a:latin typeface="Arial Narrow"/>
                <a:cs typeface="Arial Narrow"/>
              </a:rPr>
              <a:t> </a:t>
            </a:r>
            <a:r>
              <a:rPr sz="2000" spc="-5" dirty="0">
                <a:latin typeface="Arial Narrow"/>
                <a:cs typeface="Arial Narrow"/>
              </a:rPr>
              <a:t>housing activities, or substantial rehabilitation of rental units. </a:t>
            </a:r>
            <a:endParaRPr lang="en-US" sz="2000" spc="-5" dirty="0">
              <a:latin typeface="Arial Narrow"/>
              <a:cs typeface="Arial Narrow"/>
            </a:endParaRPr>
          </a:p>
          <a:p>
            <a:pPr marL="12700" marR="5080">
              <a:lnSpc>
                <a:spcPct val="114999"/>
              </a:lnSpc>
            </a:pPr>
            <a:r>
              <a:rPr lang="en-US" sz="2000" spc="-5" dirty="0">
                <a:latin typeface="Arial Narrow"/>
                <a:cs typeface="Arial Narrow"/>
              </a:rPr>
              <a:t>F</a:t>
            </a:r>
            <a:r>
              <a:rPr sz="2000" spc="-5" dirty="0">
                <a:latin typeface="Arial Narrow"/>
                <a:cs typeface="Arial Narrow"/>
              </a:rPr>
              <a:t>or</a:t>
            </a:r>
            <a:r>
              <a:rPr lang="en-US" sz="2000" spc="-5" dirty="0">
                <a:latin typeface="Arial Narrow"/>
                <a:cs typeface="Arial Narrow"/>
              </a:rPr>
              <a:t>-</a:t>
            </a:r>
            <a:r>
              <a:rPr sz="2000" spc="-5" dirty="0">
                <a:latin typeface="Arial Narrow"/>
                <a:cs typeface="Arial Narrow"/>
              </a:rPr>
              <a:t>profit and </a:t>
            </a:r>
            <a:r>
              <a:rPr sz="2000" dirty="0">
                <a:latin typeface="Arial Narrow"/>
                <a:cs typeface="Arial Narrow"/>
              </a:rPr>
              <a:t>non-pro</a:t>
            </a:r>
            <a:r>
              <a:rPr sz="2000" spc="-5" dirty="0">
                <a:latin typeface="Arial Narrow"/>
                <a:cs typeface="Arial Narrow"/>
              </a:rPr>
              <a:t>fit organizations with demonstrated experience and capacity to undertake </a:t>
            </a:r>
            <a:r>
              <a:rPr sz="2000" dirty="0">
                <a:latin typeface="Arial Narrow"/>
                <a:cs typeface="Arial Narrow"/>
              </a:rPr>
              <a:t>HOME </a:t>
            </a:r>
            <a:r>
              <a:rPr sz="2000" spc="-5" dirty="0">
                <a:latin typeface="Arial Narrow"/>
                <a:cs typeface="Arial Narrow"/>
              </a:rPr>
              <a:t>activities, according to  </a:t>
            </a:r>
            <a:r>
              <a:rPr sz="2000" dirty="0">
                <a:latin typeface="Arial Narrow"/>
                <a:cs typeface="Arial Narrow"/>
              </a:rPr>
              <a:t>HUD </a:t>
            </a:r>
            <a:r>
              <a:rPr sz="2000" spc="-5" dirty="0">
                <a:latin typeface="Arial Narrow"/>
                <a:cs typeface="Arial Narrow"/>
              </a:rPr>
              <a:t>regulations</a:t>
            </a:r>
            <a:r>
              <a:rPr lang="en-US" sz="2000" spc="-5" dirty="0">
                <a:latin typeface="Arial Narrow"/>
                <a:cs typeface="Arial Narrow"/>
              </a:rPr>
              <a:t> may apply</a:t>
            </a:r>
            <a:r>
              <a:rPr sz="2000" spc="-5" dirty="0">
                <a:latin typeface="Arial Narrow"/>
                <a:cs typeface="Arial Narrow"/>
              </a:rPr>
              <a:t>. </a:t>
            </a:r>
            <a:r>
              <a:rPr sz="2000" dirty="0">
                <a:latin typeface="Arial Narrow"/>
                <a:cs typeface="Arial Narrow"/>
              </a:rPr>
              <a:t>HOME </a:t>
            </a:r>
            <a:r>
              <a:rPr sz="2000" spc="-5" dirty="0">
                <a:latin typeface="Arial Narrow"/>
                <a:cs typeface="Arial Narrow"/>
              </a:rPr>
              <a:t>funds </a:t>
            </a:r>
            <a:r>
              <a:rPr sz="2000" dirty="0">
                <a:latin typeface="Arial Narrow"/>
                <a:cs typeface="Arial Narrow"/>
              </a:rPr>
              <a:t>are </a:t>
            </a:r>
            <a:r>
              <a:rPr sz="2000" spc="-5" dirty="0">
                <a:latin typeface="Arial Narrow"/>
                <a:cs typeface="Arial Narrow"/>
              </a:rPr>
              <a:t>distributed through </a:t>
            </a:r>
            <a:r>
              <a:rPr sz="2000" dirty="0">
                <a:latin typeface="Arial Narrow"/>
                <a:cs typeface="Arial Narrow"/>
              </a:rPr>
              <a:t>a </a:t>
            </a:r>
            <a:r>
              <a:rPr sz="2000" spc="-5" dirty="0">
                <a:latin typeface="Arial Narrow"/>
                <a:cs typeface="Arial Narrow"/>
              </a:rPr>
              <a:t>competitive  process and in the </a:t>
            </a:r>
            <a:r>
              <a:rPr sz="2000" dirty="0">
                <a:latin typeface="Arial Narrow"/>
                <a:cs typeface="Arial Narrow"/>
              </a:rPr>
              <a:t>form </a:t>
            </a:r>
            <a:r>
              <a:rPr sz="2000" spc="-5" dirty="0">
                <a:latin typeface="Arial Narrow"/>
                <a:cs typeface="Arial Narrow"/>
              </a:rPr>
              <a:t>of </a:t>
            </a:r>
            <a:r>
              <a:rPr sz="2000" dirty="0">
                <a:latin typeface="Arial Narrow"/>
                <a:cs typeface="Arial Narrow"/>
              </a:rPr>
              <a:t>a </a:t>
            </a:r>
            <a:r>
              <a:rPr sz="2000" spc="-5" dirty="0">
                <a:latin typeface="Arial Narrow"/>
                <a:cs typeface="Arial Narrow"/>
              </a:rPr>
              <a:t>cash flow</a:t>
            </a:r>
            <a:r>
              <a:rPr sz="2000" spc="-65" dirty="0">
                <a:latin typeface="Arial Narrow"/>
                <a:cs typeface="Arial Narrow"/>
              </a:rPr>
              <a:t> </a:t>
            </a:r>
            <a:r>
              <a:rPr sz="2000" spc="-5" dirty="0">
                <a:latin typeface="Arial Narrow"/>
                <a:cs typeface="Arial Narrow"/>
              </a:rPr>
              <a:t>loan.</a:t>
            </a:r>
            <a:endParaRPr sz="2000" dirty="0">
              <a:latin typeface="Arial Narrow"/>
              <a:cs typeface="Arial Narrow"/>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508" y="1634235"/>
            <a:ext cx="6598920" cy="487680"/>
          </a:xfrm>
          <a:prstGeom prst="rect">
            <a:avLst/>
          </a:prstGeom>
        </p:spPr>
        <p:txBody>
          <a:bodyPr vert="horz" wrap="square" lIns="0" tIns="0" rIns="0" bIns="0" rtlCol="0">
            <a:spAutoFit/>
          </a:bodyPr>
          <a:lstStyle/>
          <a:p>
            <a:pPr marL="12700">
              <a:lnSpc>
                <a:spcPct val="100000"/>
              </a:lnSpc>
            </a:pPr>
            <a:r>
              <a:rPr dirty="0"/>
              <a:t>(HOME) – Home </a:t>
            </a:r>
            <a:r>
              <a:rPr spc="-5" dirty="0"/>
              <a:t>Buyer</a:t>
            </a:r>
            <a:r>
              <a:rPr spc="-215" dirty="0"/>
              <a:t> </a:t>
            </a:r>
            <a:r>
              <a:rPr spc="-10" dirty="0"/>
              <a:t>Assistance</a:t>
            </a:r>
          </a:p>
        </p:txBody>
      </p:sp>
      <p:sp>
        <p:nvSpPr>
          <p:cNvPr id="3" name="object 3"/>
          <p:cNvSpPr txBox="1"/>
          <p:nvPr/>
        </p:nvSpPr>
        <p:spPr>
          <a:xfrm>
            <a:off x="1221485" y="2413000"/>
            <a:ext cx="6666865" cy="3505200"/>
          </a:xfrm>
          <a:prstGeom prst="rect">
            <a:avLst/>
          </a:prstGeom>
        </p:spPr>
        <p:txBody>
          <a:bodyPr vert="horz" wrap="square" lIns="0" tIns="0" rIns="0" bIns="0" rtlCol="0">
            <a:spAutoFit/>
          </a:bodyPr>
          <a:lstStyle/>
          <a:p>
            <a:pPr marL="12700" marR="5080">
              <a:lnSpc>
                <a:spcPct val="114999"/>
              </a:lnSpc>
            </a:pPr>
            <a:r>
              <a:rPr sz="2000" spc="-5" dirty="0">
                <a:latin typeface="Arial Narrow"/>
                <a:cs typeface="Arial Narrow"/>
              </a:rPr>
              <a:t>Home Buyer </a:t>
            </a:r>
            <a:r>
              <a:rPr sz="2000" spc="-10" dirty="0">
                <a:latin typeface="Arial Narrow"/>
                <a:cs typeface="Arial Narrow"/>
              </a:rPr>
              <a:t>Assistance </a:t>
            </a:r>
            <a:r>
              <a:rPr sz="2000" spc="-5" dirty="0">
                <a:latin typeface="Arial Narrow"/>
                <a:cs typeface="Arial Narrow"/>
              </a:rPr>
              <a:t>Set-Aside funds will be used to provide down-  payment, principal reduction, and closing cost </a:t>
            </a:r>
            <a:r>
              <a:rPr sz="2000" spc="-10" dirty="0">
                <a:latin typeface="Arial Narrow"/>
                <a:cs typeface="Arial Narrow"/>
              </a:rPr>
              <a:t>assistance </a:t>
            </a:r>
            <a:r>
              <a:rPr sz="2000" spc="-5" dirty="0">
                <a:latin typeface="Arial Narrow"/>
                <a:cs typeface="Arial Narrow"/>
              </a:rPr>
              <a:t>to income  eligible households to purchase </a:t>
            </a:r>
            <a:r>
              <a:rPr sz="2000" dirty="0">
                <a:latin typeface="Arial Narrow"/>
                <a:cs typeface="Arial Narrow"/>
              </a:rPr>
              <a:t>a </a:t>
            </a:r>
            <a:r>
              <a:rPr sz="2000" spc="-5" dirty="0">
                <a:latin typeface="Arial Narrow"/>
                <a:cs typeface="Arial Narrow"/>
              </a:rPr>
              <a:t>home. Thirty-three percent </a:t>
            </a:r>
            <a:r>
              <a:rPr sz="2000" spc="-10" dirty="0">
                <a:latin typeface="Arial Narrow"/>
                <a:cs typeface="Arial Narrow"/>
              </a:rPr>
              <a:t>(33%) </a:t>
            </a:r>
            <a:r>
              <a:rPr sz="2000" spc="-5" dirty="0">
                <a:latin typeface="Arial Narrow"/>
                <a:cs typeface="Arial Narrow"/>
              </a:rPr>
              <a:t>of  funds will be dedicated to serving persons with disabilities. </a:t>
            </a:r>
            <a:r>
              <a:rPr sz="2000" dirty="0">
                <a:latin typeface="Arial Narrow"/>
                <a:cs typeface="Arial Narrow"/>
              </a:rPr>
              <a:t>MHC  </a:t>
            </a:r>
            <a:r>
              <a:rPr sz="2000" spc="-5" dirty="0">
                <a:latin typeface="Arial Narrow"/>
                <a:cs typeface="Arial Narrow"/>
              </a:rPr>
              <a:t>expects to contract with one or </a:t>
            </a:r>
            <a:r>
              <a:rPr sz="2000" dirty="0">
                <a:latin typeface="Arial Narrow"/>
                <a:cs typeface="Arial Narrow"/>
              </a:rPr>
              <a:t>more </a:t>
            </a:r>
            <a:r>
              <a:rPr sz="2000" spc="-5" dirty="0">
                <a:latin typeface="Arial Narrow"/>
                <a:cs typeface="Arial Narrow"/>
              </a:rPr>
              <a:t>HUD-approved housing counseling  agencies to identify eligible households, collect documentation required  to determine eligibility for </a:t>
            </a:r>
            <a:r>
              <a:rPr sz="2000" dirty="0">
                <a:latin typeface="Arial Narrow"/>
                <a:cs typeface="Arial Narrow"/>
              </a:rPr>
              <a:t>HOME </a:t>
            </a:r>
            <a:r>
              <a:rPr sz="2000" spc="-5" dirty="0">
                <a:latin typeface="Arial Narrow"/>
                <a:cs typeface="Arial Narrow"/>
              </a:rPr>
              <a:t>funds, and </a:t>
            </a:r>
            <a:r>
              <a:rPr sz="2000" dirty="0">
                <a:latin typeface="Arial Narrow"/>
                <a:cs typeface="Arial Narrow"/>
              </a:rPr>
              <a:t>work </a:t>
            </a:r>
            <a:r>
              <a:rPr sz="2000" spc="-5" dirty="0">
                <a:latin typeface="Arial Narrow"/>
                <a:cs typeface="Arial Narrow"/>
              </a:rPr>
              <a:t>with buyer and lender  through loan closing. </a:t>
            </a:r>
            <a:r>
              <a:rPr sz="2000" dirty="0">
                <a:latin typeface="Arial Narrow"/>
                <a:cs typeface="Arial Narrow"/>
              </a:rPr>
              <a:t>MHC </a:t>
            </a:r>
            <a:r>
              <a:rPr sz="2000" spc="-5" dirty="0">
                <a:latin typeface="Arial Narrow"/>
                <a:cs typeface="Arial Narrow"/>
              </a:rPr>
              <a:t>will make the final determination about the  </a:t>
            </a:r>
            <a:r>
              <a:rPr sz="2000" spc="-10" dirty="0">
                <a:latin typeface="Arial Narrow"/>
                <a:cs typeface="Arial Narrow"/>
              </a:rPr>
              <a:t>applicant’s </a:t>
            </a:r>
            <a:r>
              <a:rPr sz="2000" spc="-5" dirty="0">
                <a:latin typeface="Arial Narrow"/>
                <a:cs typeface="Arial Narrow"/>
              </a:rPr>
              <a:t>eligibility and the amount of financial </a:t>
            </a:r>
            <a:r>
              <a:rPr sz="2000" spc="-10" dirty="0">
                <a:latin typeface="Arial Narrow"/>
                <a:cs typeface="Arial Narrow"/>
              </a:rPr>
              <a:t>assistance </a:t>
            </a:r>
            <a:r>
              <a:rPr sz="2000" spc="-5" dirty="0">
                <a:latin typeface="Arial Narrow"/>
                <a:cs typeface="Arial Narrow"/>
              </a:rPr>
              <a:t>to be  allowed.</a:t>
            </a:r>
            <a:endParaRPr sz="2000">
              <a:latin typeface="Arial Narrow"/>
              <a:cs typeface="Arial Narrow"/>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1552" y="1634235"/>
            <a:ext cx="6657975" cy="993140"/>
          </a:xfrm>
          <a:prstGeom prst="rect">
            <a:avLst/>
          </a:prstGeom>
        </p:spPr>
        <p:txBody>
          <a:bodyPr vert="horz" wrap="square" lIns="0" tIns="0" rIns="0" bIns="0" rtlCol="0">
            <a:spAutoFit/>
          </a:bodyPr>
          <a:lstStyle/>
          <a:p>
            <a:pPr marL="1469390" marR="5080" indent="-1457325">
              <a:lnSpc>
                <a:spcPct val="100000"/>
              </a:lnSpc>
            </a:pPr>
            <a:r>
              <a:rPr spc="-5" dirty="0"/>
              <a:t>Community Housing Development  Organization</a:t>
            </a:r>
            <a:r>
              <a:rPr spc="-95" dirty="0"/>
              <a:t> </a:t>
            </a:r>
            <a:r>
              <a:rPr dirty="0"/>
              <a:t>(CHDO)</a:t>
            </a:r>
          </a:p>
        </p:txBody>
      </p:sp>
      <p:sp>
        <p:nvSpPr>
          <p:cNvPr id="3" name="object 3"/>
          <p:cNvSpPr txBox="1"/>
          <p:nvPr/>
        </p:nvSpPr>
        <p:spPr>
          <a:xfrm>
            <a:off x="1221230" y="3251200"/>
            <a:ext cx="6263640" cy="2452082"/>
          </a:xfrm>
          <a:prstGeom prst="rect">
            <a:avLst/>
          </a:prstGeom>
        </p:spPr>
        <p:txBody>
          <a:bodyPr vert="horz" wrap="square" lIns="0" tIns="0" rIns="0" bIns="0" rtlCol="0">
            <a:spAutoFit/>
          </a:bodyPr>
          <a:lstStyle/>
          <a:p>
            <a:pPr marL="12700" marR="5080">
              <a:lnSpc>
                <a:spcPct val="114999"/>
              </a:lnSpc>
              <a:tabLst>
                <a:tab pos="2492375" algn="l"/>
              </a:tabLst>
            </a:pPr>
            <a:r>
              <a:rPr lang="en-US" sz="2000" b="0" i="0" dirty="0">
                <a:solidFill>
                  <a:srgbClr val="3A3A3A"/>
                </a:solidFill>
                <a:effectLst/>
                <a:latin typeface="Roboto" panose="02000000000000000000" pitchFamily="2" charset="0"/>
              </a:rPr>
              <a:t>This funding provides eligible non-profit organizations that act in the capacity of Owner and/or Developer to undertake HOME activities in the development of low-income housing or substantial rehabilitation of multi-family rental units. Applicants applying fo</a:t>
            </a:r>
            <a:r>
              <a:rPr lang="en-US" sz="2000" dirty="0">
                <a:solidFill>
                  <a:srgbClr val="3A3A3A"/>
                </a:solidFill>
                <a:latin typeface="Roboto" panose="02000000000000000000" pitchFamily="2" charset="0"/>
              </a:rPr>
              <a:t>r this set-aside must first be certified as a CHDO through the State.</a:t>
            </a:r>
            <a:endParaRPr sz="2000" dirty="0">
              <a:latin typeface="Arial"/>
              <a:cs typeface="Arial"/>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5620" y="1749845"/>
            <a:ext cx="5571490" cy="993140"/>
          </a:xfrm>
          <a:prstGeom prst="rect">
            <a:avLst/>
          </a:prstGeom>
        </p:spPr>
        <p:txBody>
          <a:bodyPr vert="horz" wrap="square" lIns="0" tIns="0" rIns="0" bIns="0" rtlCol="0">
            <a:spAutoFit/>
          </a:bodyPr>
          <a:lstStyle/>
          <a:p>
            <a:pPr marL="12700">
              <a:lnSpc>
                <a:spcPts val="3840"/>
              </a:lnSpc>
            </a:pPr>
            <a:r>
              <a:rPr spc="-5" dirty="0"/>
              <a:t>National Housing </a:t>
            </a:r>
            <a:r>
              <a:rPr spc="-40" dirty="0"/>
              <a:t>Trust</a:t>
            </a:r>
            <a:r>
              <a:rPr spc="-105" dirty="0"/>
              <a:t> </a:t>
            </a:r>
            <a:r>
              <a:rPr spc="-5" dirty="0"/>
              <a:t>Fund</a:t>
            </a:r>
          </a:p>
          <a:p>
            <a:pPr marL="340995" algn="ctr">
              <a:lnSpc>
                <a:spcPct val="100000"/>
              </a:lnSpc>
            </a:pPr>
            <a:r>
              <a:rPr dirty="0"/>
              <a:t>(</a:t>
            </a:r>
            <a:r>
              <a:rPr lang="en-US" dirty="0"/>
              <a:t>N</a:t>
            </a:r>
            <a:r>
              <a:rPr dirty="0"/>
              <a:t>HTF)</a:t>
            </a:r>
          </a:p>
        </p:txBody>
      </p:sp>
      <p:sp>
        <p:nvSpPr>
          <p:cNvPr id="3" name="object 3"/>
          <p:cNvSpPr txBox="1"/>
          <p:nvPr/>
        </p:nvSpPr>
        <p:spPr>
          <a:xfrm>
            <a:off x="1221738" y="3158326"/>
            <a:ext cx="6626861" cy="1846659"/>
          </a:xfrm>
          <a:prstGeom prst="rect">
            <a:avLst/>
          </a:prstGeom>
        </p:spPr>
        <p:txBody>
          <a:bodyPr vert="horz" wrap="square" lIns="0" tIns="0" rIns="0" bIns="0" rtlCol="0">
            <a:spAutoFit/>
          </a:bodyPr>
          <a:lstStyle/>
          <a:p>
            <a:pPr marL="12700" marR="5080">
              <a:lnSpc>
                <a:spcPct val="99900"/>
              </a:lnSpc>
            </a:pPr>
            <a:r>
              <a:rPr sz="2000" dirty="0">
                <a:latin typeface="Arial Narrow"/>
                <a:cs typeface="Arial Narrow"/>
              </a:rPr>
              <a:t>The primary </a:t>
            </a:r>
            <a:r>
              <a:rPr sz="2000" spc="-5" dirty="0">
                <a:latin typeface="Arial Narrow"/>
                <a:cs typeface="Arial Narrow"/>
              </a:rPr>
              <a:t>purposes of the </a:t>
            </a:r>
            <a:r>
              <a:rPr lang="en-US" sz="2000" dirty="0">
                <a:latin typeface="Arial Narrow"/>
                <a:cs typeface="Arial Narrow"/>
              </a:rPr>
              <a:t>Housing Trust Fund </a:t>
            </a:r>
            <a:r>
              <a:rPr sz="2000" spc="-5" dirty="0">
                <a:latin typeface="Arial Narrow"/>
                <a:cs typeface="Arial Narrow"/>
              </a:rPr>
              <a:t>is to increase and preserve the supply of rental housing for extremely </a:t>
            </a:r>
            <a:r>
              <a:rPr sz="2000" dirty="0">
                <a:latin typeface="Arial Narrow"/>
                <a:cs typeface="Arial Narrow"/>
              </a:rPr>
              <a:t>low- </a:t>
            </a:r>
            <a:r>
              <a:rPr sz="2000" spc="-5" dirty="0">
                <a:latin typeface="Arial Narrow"/>
                <a:cs typeface="Arial Narrow"/>
              </a:rPr>
              <a:t>income households earning less than 30% of </a:t>
            </a:r>
            <a:r>
              <a:rPr sz="2000" dirty="0">
                <a:latin typeface="Arial Narrow"/>
                <a:cs typeface="Arial Narrow"/>
              </a:rPr>
              <a:t>area </a:t>
            </a:r>
            <a:r>
              <a:rPr sz="2000" spc="-5" dirty="0">
                <a:latin typeface="Arial Narrow"/>
                <a:cs typeface="Arial Narrow"/>
              </a:rPr>
              <a:t>median income (AMI)</a:t>
            </a:r>
            <a:r>
              <a:rPr lang="en-US" sz="2000" spc="-5" dirty="0">
                <a:latin typeface="Arial Narrow"/>
                <a:cs typeface="Arial Narrow"/>
              </a:rPr>
              <a:t>.</a:t>
            </a:r>
            <a:r>
              <a:rPr sz="2000" spc="-5" dirty="0">
                <a:latin typeface="Arial Narrow"/>
                <a:cs typeface="Arial Narrow"/>
              </a:rPr>
              <a:t> </a:t>
            </a:r>
            <a:r>
              <a:rPr sz="2000" dirty="0">
                <a:latin typeface="Arial Narrow"/>
                <a:cs typeface="Arial Narrow"/>
              </a:rPr>
              <a:t>The </a:t>
            </a:r>
            <a:r>
              <a:rPr sz="2000" spc="-5" dirty="0">
                <a:latin typeface="Arial Narrow"/>
                <a:cs typeface="Arial Narrow"/>
              </a:rPr>
              <a:t>State is required to </a:t>
            </a:r>
            <a:r>
              <a:rPr sz="2000" dirty="0">
                <a:latin typeface="Arial Narrow"/>
                <a:cs typeface="Arial Narrow"/>
              </a:rPr>
              <a:t>prepare a </a:t>
            </a:r>
            <a:r>
              <a:rPr sz="2000" spc="-5" dirty="0">
                <a:latin typeface="Arial Narrow"/>
                <a:cs typeface="Arial Narrow"/>
              </a:rPr>
              <a:t>separate Annual Allocation Plan for </a:t>
            </a:r>
            <a:r>
              <a:rPr sz="2000" spc="-45" dirty="0">
                <a:latin typeface="Arial Narrow"/>
                <a:cs typeface="Arial Narrow"/>
              </a:rPr>
              <a:t>HTF. </a:t>
            </a:r>
            <a:r>
              <a:rPr sz="2000" spc="-5" dirty="0">
                <a:latin typeface="Arial Narrow"/>
                <a:cs typeface="Arial Narrow"/>
              </a:rPr>
              <a:t>It is submitted with the Annual Action Plan </a:t>
            </a:r>
            <a:r>
              <a:rPr lang="en-US" sz="2000" spc="-5" dirty="0">
                <a:latin typeface="Arial Narrow"/>
                <a:cs typeface="Arial Narrow"/>
              </a:rPr>
              <a:t>along with</a:t>
            </a:r>
            <a:r>
              <a:rPr sz="2000" spc="-5" dirty="0">
                <a:latin typeface="Arial Narrow"/>
                <a:cs typeface="Arial Narrow"/>
              </a:rPr>
              <a:t> other </a:t>
            </a:r>
            <a:r>
              <a:rPr sz="2000" dirty="0">
                <a:latin typeface="Arial Narrow"/>
                <a:cs typeface="Arial Narrow"/>
              </a:rPr>
              <a:t>HUD  </a:t>
            </a:r>
            <a:r>
              <a:rPr sz="2000" spc="-5" dirty="0">
                <a:latin typeface="Arial Narrow"/>
                <a:cs typeface="Arial Narrow"/>
              </a:rPr>
              <a:t>Programs.</a:t>
            </a:r>
            <a:endParaRPr sz="2000" dirty="0">
              <a:latin typeface="Arial Narrow"/>
              <a:cs typeface="Arial Narrow"/>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093233"/>
            <a:ext cx="5715000" cy="2144639"/>
          </a:xfrm>
          <a:prstGeom prst="rect">
            <a:avLst/>
          </a:prstGeom>
        </p:spPr>
        <p:txBody>
          <a:bodyPr vert="horz" wrap="square" lIns="0" tIns="559258" rIns="0" bIns="0" rtlCol="0">
            <a:spAutoFit/>
          </a:bodyPr>
          <a:lstStyle/>
          <a:p>
            <a:pPr algn="ctr">
              <a:lnSpc>
                <a:spcPct val="100000"/>
              </a:lnSpc>
            </a:pPr>
            <a:r>
              <a:rPr lang="en-US" spc="-10" dirty="0"/>
              <a:t>Program Year: </a:t>
            </a:r>
            <a:br>
              <a:rPr lang="en-US" spc="-10" dirty="0"/>
            </a:br>
            <a:r>
              <a:rPr lang="en-US" spc="-10" dirty="0"/>
              <a:t>July 1, 2020 - June 30, 2021</a:t>
            </a:r>
            <a:endParaRPr dirty="0"/>
          </a:p>
          <a:p>
            <a:pPr algn="ctr">
              <a:lnSpc>
                <a:spcPct val="100000"/>
              </a:lnSpc>
              <a:spcBef>
                <a:spcPts val="765"/>
              </a:spcBef>
            </a:pPr>
            <a:endParaRPr spc="-5" dirty="0"/>
          </a:p>
        </p:txBody>
      </p:sp>
      <p:sp>
        <p:nvSpPr>
          <p:cNvPr id="4" name="object 4"/>
          <p:cNvSpPr txBox="1"/>
          <p:nvPr/>
        </p:nvSpPr>
        <p:spPr>
          <a:xfrm>
            <a:off x="2722880" y="3306732"/>
            <a:ext cx="3698240" cy="246443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u="heavy" spc="-5" dirty="0">
                <a:latin typeface="Calibri"/>
                <a:cs typeface="Calibri"/>
              </a:rPr>
              <a:t>HTF </a:t>
            </a:r>
            <a:r>
              <a:rPr sz="2000" u="heavy" spc="-15" dirty="0">
                <a:latin typeface="Calibri"/>
                <a:cs typeface="Calibri"/>
              </a:rPr>
              <a:t>Rental</a:t>
            </a:r>
            <a:r>
              <a:rPr sz="2000" u="heavy" spc="-45" dirty="0">
                <a:latin typeface="Calibri"/>
                <a:cs typeface="Calibri"/>
              </a:rPr>
              <a:t> </a:t>
            </a:r>
            <a:r>
              <a:rPr sz="2000" u="heavy" spc="-10" dirty="0">
                <a:latin typeface="Calibri"/>
                <a:cs typeface="Calibri"/>
              </a:rPr>
              <a:t>Reservations</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4</a:t>
            </a:r>
            <a:r>
              <a:rPr lang="en-US" sz="2000" dirty="0">
                <a:latin typeface="Calibri"/>
                <a:cs typeface="Calibri"/>
              </a:rPr>
              <a:t>)</a:t>
            </a:r>
            <a:r>
              <a:rPr sz="2000" spc="-60" dirty="0">
                <a:latin typeface="Calibri"/>
                <a:cs typeface="Calibri"/>
              </a:rPr>
              <a:t> </a:t>
            </a:r>
            <a:r>
              <a:rPr sz="2000" spc="-5" dirty="0">
                <a:latin typeface="Calibri"/>
                <a:cs typeface="Calibri"/>
              </a:rPr>
              <a:t>Developments-$3,420,091</a:t>
            </a:r>
            <a:endParaRPr sz="2000" dirty="0">
              <a:latin typeface="Calibri"/>
              <a:cs typeface="Calibri"/>
            </a:endParaRPr>
          </a:p>
          <a:p>
            <a:pPr>
              <a:lnSpc>
                <a:spcPct val="100000"/>
              </a:lnSpc>
              <a:spcBef>
                <a:spcPts val="40"/>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u="heavy" dirty="0">
                <a:latin typeface="Calibri"/>
                <a:cs typeface="Calibri"/>
              </a:rPr>
              <a:t>HOME </a:t>
            </a:r>
            <a:r>
              <a:rPr sz="2000" u="heavy" spc="-15" dirty="0">
                <a:latin typeface="Calibri"/>
                <a:cs typeface="Calibri"/>
              </a:rPr>
              <a:t>Rental</a:t>
            </a:r>
            <a:r>
              <a:rPr sz="2000" u="heavy" spc="-60" dirty="0">
                <a:latin typeface="Calibri"/>
                <a:cs typeface="Calibri"/>
              </a:rPr>
              <a:t> </a:t>
            </a:r>
            <a:r>
              <a:rPr sz="2000" u="heavy" spc="-10" dirty="0">
                <a:latin typeface="Calibri"/>
                <a:cs typeface="Calibri"/>
              </a:rPr>
              <a:t>Reservations</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4</a:t>
            </a:r>
            <a:r>
              <a:rPr lang="en-US" sz="2000" dirty="0">
                <a:latin typeface="Calibri"/>
                <a:cs typeface="Calibri"/>
              </a:rPr>
              <a:t>)</a:t>
            </a:r>
            <a:r>
              <a:rPr sz="2000" spc="-60" dirty="0">
                <a:latin typeface="Calibri"/>
                <a:cs typeface="Calibri"/>
              </a:rPr>
              <a:t> </a:t>
            </a:r>
            <a:r>
              <a:rPr sz="2000" spc="-5" dirty="0">
                <a:latin typeface="Calibri"/>
                <a:cs typeface="Calibri"/>
              </a:rPr>
              <a:t>Developments-$</a:t>
            </a:r>
            <a:r>
              <a:rPr lang="en-US" sz="2000" spc="-5" dirty="0">
                <a:latin typeface="Calibri"/>
                <a:cs typeface="Calibri"/>
              </a:rPr>
              <a:t>6,002,460</a:t>
            </a:r>
            <a:endParaRPr sz="2000" dirty="0">
              <a:latin typeface="Calibri"/>
              <a:cs typeface="Calibri"/>
            </a:endParaRPr>
          </a:p>
          <a:p>
            <a:pPr>
              <a:lnSpc>
                <a:spcPct val="100000"/>
              </a:lnSpc>
              <a:spcBef>
                <a:spcPts val="45"/>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u="heavy" dirty="0">
                <a:latin typeface="Calibri"/>
                <a:cs typeface="Calibri"/>
              </a:rPr>
              <a:t>HOME CHDO</a:t>
            </a:r>
            <a:r>
              <a:rPr sz="2000" u="heavy" spc="-130" dirty="0">
                <a:latin typeface="Calibri"/>
                <a:cs typeface="Calibri"/>
              </a:rPr>
              <a:t> </a:t>
            </a:r>
            <a:r>
              <a:rPr sz="2000" u="heavy" spc="-15" dirty="0">
                <a:latin typeface="Calibri"/>
                <a:cs typeface="Calibri"/>
              </a:rPr>
              <a:t>Rental</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1</a:t>
            </a:r>
            <a:r>
              <a:rPr lang="en-US" sz="2000" dirty="0">
                <a:latin typeface="Calibri"/>
                <a:cs typeface="Calibri"/>
              </a:rPr>
              <a:t>)</a:t>
            </a:r>
            <a:r>
              <a:rPr sz="2000" spc="-65" dirty="0">
                <a:latin typeface="Calibri"/>
                <a:cs typeface="Calibri"/>
              </a:rPr>
              <a:t> </a:t>
            </a:r>
            <a:r>
              <a:rPr sz="2000" spc="-5" dirty="0">
                <a:latin typeface="Calibri"/>
                <a:cs typeface="Calibri"/>
              </a:rPr>
              <a:t>Development-$675,666</a:t>
            </a:r>
            <a:endParaRPr sz="2000" dirty="0">
              <a:latin typeface="Calibri"/>
              <a:cs typeface="Calibri"/>
            </a:endParaRP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4592" rIns="0" bIns="0" rtlCol="0">
            <a:spAutoFit/>
          </a:bodyPr>
          <a:lstStyle/>
          <a:p>
            <a:pPr marL="1553210" marR="5080" indent="-1483360">
              <a:lnSpc>
                <a:spcPct val="100000"/>
              </a:lnSpc>
            </a:pPr>
            <a:r>
              <a:rPr spc="-5" dirty="0"/>
              <a:t>Housing Opportunity </a:t>
            </a:r>
            <a:r>
              <a:rPr dirty="0"/>
              <a:t>for</a:t>
            </a:r>
            <a:r>
              <a:rPr spc="-100" dirty="0"/>
              <a:t> </a:t>
            </a:r>
            <a:r>
              <a:rPr spc="-5" dirty="0"/>
              <a:t>Persons  </a:t>
            </a:r>
            <a:r>
              <a:rPr dirty="0"/>
              <a:t>with AIDS</a:t>
            </a:r>
            <a:r>
              <a:rPr spc="-245" dirty="0"/>
              <a:t> </a:t>
            </a:r>
            <a:r>
              <a:rPr spc="-25" dirty="0"/>
              <a:t>(HOPWA)</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marR="1247140">
              <a:lnSpc>
                <a:spcPct val="100000"/>
              </a:lnSpc>
            </a:pPr>
            <a:r>
              <a:rPr spc="-15" dirty="0"/>
              <a:t>HOPWA </a:t>
            </a:r>
            <a:r>
              <a:rPr spc="-5" dirty="0"/>
              <a:t>funds provide </a:t>
            </a:r>
            <a:r>
              <a:rPr dirty="0"/>
              <a:t>services </a:t>
            </a:r>
            <a:r>
              <a:rPr spc="-5" dirty="0"/>
              <a:t>for </a:t>
            </a:r>
            <a:r>
              <a:rPr dirty="0"/>
              <a:t>low-income  </a:t>
            </a:r>
            <a:r>
              <a:rPr spc="-5" dirty="0"/>
              <a:t>persons/families </a:t>
            </a:r>
            <a:r>
              <a:rPr dirty="0"/>
              <a:t>with </a:t>
            </a:r>
            <a:r>
              <a:rPr spc="-5" dirty="0"/>
              <a:t>HIV/AIDS to </a:t>
            </a:r>
            <a:r>
              <a:rPr dirty="0"/>
              <a:t>prevent  homelessness. The proposed </a:t>
            </a:r>
            <a:r>
              <a:rPr spc="-5" dirty="0"/>
              <a:t>activities for</a:t>
            </a:r>
            <a:r>
              <a:rPr spc="-185" dirty="0"/>
              <a:t> </a:t>
            </a:r>
            <a:r>
              <a:rPr dirty="0"/>
              <a:t>202</a:t>
            </a:r>
            <a:r>
              <a:rPr lang="en-US" dirty="0"/>
              <a:t>2</a:t>
            </a:r>
            <a:endParaRPr dirty="0"/>
          </a:p>
          <a:p>
            <a:pPr marL="12700" marR="5080">
              <a:lnSpc>
                <a:spcPct val="100000"/>
              </a:lnSpc>
              <a:tabLst>
                <a:tab pos="658495" algn="l"/>
              </a:tabLst>
            </a:pPr>
            <a:r>
              <a:rPr dirty="0"/>
              <a:t>are:	</a:t>
            </a:r>
            <a:r>
              <a:rPr spc="-25" dirty="0"/>
              <a:t>Short-Term </a:t>
            </a:r>
            <a:r>
              <a:rPr dirty="0"/>
              <a:t>Rent, Mortgage and</a:t>
            </a:r>
            <a:r>
              <a:rPr spc="-120" dirty="0"/>
              <a:t> </a:t>
            </a:r>
            <a:r>
              <a:rPr spc="-5" dirty="0"/>
              <a:t>Utility </a:t>
            </a:r>
            <a:r>
              <a:rPr dirty="0"/>
              <a:t>assistance  (STRMU), </a:t>
            </a:r>
            <a:r>
              <a:rPr spc="-20" dirty="0"/>
              <a:t>Tenant-Based </a:t>
            </a:r>
            <a:r>
              <a:rPr dirty="0"/>
              <a:t>Rental Assistance (TBRA),</a:t>
            </a:r>
            <a:r>
              <a:rPr spc="-290" dirty="0"/>
              <a:t> </a:t>
            </a:r>
            <a:r>
              <a:rPr spc="-5" dirty="0"/>
              <a:t>Short-  </a:t>
            </a:r>
            <a:r>
              <a:rPr spc="-55" dirty="0"/>
              <a:t>Term </a:t>
            </a:r>
            <a:r>
              <a:rPr dirty="0"/>
              <a:t>Supported housing, Master Leasing, Permanent  Housing </a:t>
            </a:r>
            <a:r>
              <a:rPr spc="-5" dirty="0"/>
              <a:t>Placement, </a:t>
            </a:r>
            <a:r>
              <a:rPr dirty="0"/>
              <a:t>housing </a:t>
            </a:r>
            <a:r>
              <a:rPr spc="-5" dirty="0"/>
              <a:t>information, </a:t>
            </a:r>
            <a:r>
              <a:rPr dirty="0"/>
              <a:t>supportive  services, resource </a:t>
            </a:r>
            <a:r>
              <a:rPr spc="-5" dirty="0"/>
              <a:t>identification, </a:t>
            </a:r>
            <a:r>
              <a:rPr dirty="0"/>
              <a:t>acquisition, </a:t>
            </a:r>
            <a:r>
              <a:rPr spc="-5" dirty="0"/>
              <a:t>construction,  </a:t>
            </a:r>
            <a:r>
              <a:rPr dirty="0"/>
              <a:t>or </a:t>
            </a:r>
            <a:r>
              <a:rPr spc="-5" dirty="0"/>
              <a:t>rehabilitation </a:t>
            </a:r>
            <a:r>
              <a:rPr dirty="0"/>
              <a:t>of structures used </a:t>
            </a:r>
            <a:r>
              <a:rPr spc="-5" dirty="0"/>
              <a:t>for eligible </a:t>
            </a:r>
            <a:r>
              <a:rPr spc="-15" dirty="0"/>
              <a:t>HOPWA  </a:t>
            </a:r>
            <a:r>
              <a:rPr spc="-5" dirty="0"/>
              <a:t>activities, </a:t>
            </a:r>
            <a:r>
              <a:rPr dirty="0"/>
              <a:t>and technical</a:t>
            </a:r>
            <a:r>
              <a:rPr spc="-90" dirty="0"/>
              <a:t> </a:t>
            </a:r>
            <a:r>
              <a:rPr dirty="0"/>
              <a:t>assistance.</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3685" y="1635252"/>
            <a:ext cx="4686935" cy="932180"/>
          </a:xfrm>
          <a:prstGeom prst="rect">
            <a:avLst/>
          </a:prstGeom>
        </p:spPr>
        <p:txBody>
          <a:bodyPr vert="horz" wrap="square" lIns="0" tIns="0" rIns="0" bIns="0" rtlCol="0">
            <a:spAutoFit/>
          </a:bodyPr>
          <a:lstStyle/>
          <a:p>
            <a:pPr marL="12700">
              <a:lnSpc>
                <a:spcPct val="100000"/>
              </a:lnSpc>
            </a:pPr>
            <a:r>
              <a:rPr sz="3000" spc="-5" dirty="0">
                <a:solidFill>
                  <a:srgbClr val="A50021"/>
                </a:solidFill>
              </a:rPr>
              <a:t>Purpose </a:t>
            </a:r>
            <a:r>
              <a:rPr sz="3000" dirty="0">
                <a:solidFill>
                  <a:srgbClr val="A50021"/>
                </a:solidFill>
              </a:rPr>
              <a:t>of </a:t>
            </a:r>
            <a:r>
              <a:rPr sz="3000" spc="-5" dirty="0">
                <a:solidFill>
                  <a:srgbClr val="A50021"/>
                </a:solidFill>
              </a:rPr>
              <a:t>Public</a:t>
            </a:r>
            <a:r>
              <a:rPr sz="3000" spc="-25" dirty="0">
                <a:solidFill>
                  <a:srgbClr val="A50021"/>
                </a:solidFill>
              </a:rPr>
              <a:t> </a:t>
            </a:r>
            <a:r>
              <a:rPr sz="3000" spc="-5" dirty="0">
                <a:solidFill>
                  <a:srgbClr val="A50021"/>
                </a:solidFill>
              </a:rPr>
              <a:t>Review</a:t>
            </a:r>
            <a:endParaRPr sz="3000"/>
          </a:p>
          <a:p>
            <a:pPr marL="1626235">
              <a:lnSpc>
                <a:spcPct val="100000"/>
              </a:lnSpc>
            </a:pPr>
            <a:r>
              <a:rPr sz="3000" spc="-5" dirty="0">
                <a:solidFill>
                  <a:srgbClr val="A50021"/>
                </a:solidFill>
              </a:rPr>
              <a:t>Meetings:</a:t>
            </a:r>
            <a:endParaRPr sz="3000"/>
          </a:p>
        </p:txBody>
      </p:sp>
      <p:sp>
        <p:nvSpPr>
          <p:cNvPr id="3" name="object 3"/>
          <p:cNvSpPr txBox="1"/>
          <p:nvPr/>
        </p:nvSpPr>
        <p:spPr>
          <a:xfrm>
            <a:off x="1393189" y="3055620"/>
            <a:ext cx="6457315" cy="2064385"/>
          </a:xfrm>
          <a:prstGeom prst="rect">
            <a:avLst/>
          </a:prstGeom>
        </p:spPr>
        <p:txBody>
          <a:bodyPr vert="horz" wrap="square" lIns="0" tIns="0" rIns="0" bIns="0" rtlCol="0">
            <a:spAutoFit/>
          </a:bodyPr>
          <a:lstStyle/>
          <a:p>
            <a:pPr marL="440690" marR="362585" indent="-427990">
              <a:lnSpc>
                <a:spcPct val="100000"/>
              </a:lnSpc>
              <a:buClr>
                <a:srgbClr val="000099"/>
              </a:buClr>
              <a:buSzPct val="73809"/>
              <a:buFont typeface="Wingdings"/>
              <a:buChar char=""/>
              <a:tabLst>
                <a:tab pos="440690" algn="l"/>
                <a:tab pos="441325" algn="l"/>
              </a:tabLst>
            </a:pPr>
            <a:r>
              <a:rPr sz="2100" b="1" spc="-5" dirty="0">
                <a:latin typeface="Arial"/>
                <a:cs typeface="Arial"/>
              </a:rPr>
              <a:t>Gather </a:t>
            </a:r>
            <a:r>
              <a:rPr sz="2100" b="1" dirty="0">
                <a:latin typeface="Arial"/>
                <a:cs typeface="Arial"/>
              </a:rPr>
              <a:t>public input on </a:t>
            </a:r>
            <a:r>
              <a:rPr sz="2100" b="1" spc="-5" dirty="0">
                <a:latin typeface="Arial"/>
                <a:cs typeface="Arial"/>
              </a:rPr>
              <a:t>the Allocation </a:t>
            </a:r>
            <a:r>
              <a:rPr sz="2100" b="1" dirty="0">
                <a:latin typeface="Arial"/>
                <a:cs typeface="Arial"/>
              </a:rPr>
              <a:t>of  </a:t>
            </a:r>
            <a:r>
              <a:rPr sz="2100" b="1" spc="-5" dirty="0">
                <a:latin typeface="Arial"/>
                <a:cs typeface="Arial"/>
              </a:rPr>
              <a:t>expected Federal Program </a:t>
            </a:r>
            <a:r>
              <a:rPr sz="2100" b="1" dirty="0">
                <a:latin typeface="Arial"/>
                <a:cs typeface="Arial"/>
              </a:rPr>
              <a:t>Funding </a:t>
            </a:r>
            <a:r>
              <a:rPr sz="2100" b="1" spc="-5" dirty="0">
                <a:latin typeface="Arial"/>
                <a:cs typeface="Arial"/>
              </a:rPr>
              <a:t>for</a:t>
            </a:r>
            <a:r>
              <a:rPr sz="2100" b="1" spc="30" dirty="0">
                <a:latin typeface="Arial"/>
                <a:cs typeface="Arial"/>
              </a:rPr>
              <a:t> </a:t>
            </a:r>
            <a:r>
              <a:rPr sz="2100" b="1" spc="-10" dirty="0">
                <a:latin typeface="Arial"/>
                <a:cs typeface="Arial"/>
              </a:rPr>
              <a:t>202</a:t>
            </a:r>
            <a:r>
              <a:rPr lang="en-US" sz="2100" b="1" spc="-10" dirty="0">
                <a:latin typeface="Arial"/>
                <a:cs typeface="Arial"/>
              </a:rPr>
              <a:t>2</a:t>
            </a:r>
            <a:r>
              <a:rPr sz="2100" b="1" spc="-10" dirty="0">
                <a:latin typeface="Arial"/>
                <a:cs typeface="Arial"/>
              </a:rPr>
              <a:t>.</a:t>
            </a:r>
            <a:endParaRPr sz="2100" dirty="0">
              <a:latin typeface="Arial"/>
              <a:cs typeface="Arial"/>
            </a:endParaRPr>
          </a:p>
          <a:p>
            <a:pPr marL="440690" marR="885190" indent="-427990">
              <a:lnSpc>
                <a:spcPct val="100000"/>
              </a:lnSpc>
              <a:spcBef>
                <a:spcPts val="500"/>
              </a:spcBef>
              <a:buClr>
                <a:srgbClr val="000099"/>
              </a:buClr>
              <a:buSzPct val="73809"/>
              <a:buFont typeface="Wingdings"/>
              <a:buChar char=""/>
              <a:tabLst>
                <a:tab pos="440690" algn="l"/>
                <a:tab pos="441325" algn="l"/>
              </a:tabLst>
            </a:pPr>
            <a:r>
              <a:rPr sz="2100" b="1" spc="-5" dirty="0">
                <a:latin typeface="Arial"/>
                <a:cs typeface="Arial"/>
              </a:rPr>
              <a:t>Gather </a:t>
            </a:r>
            <a:r>
              <a:rPr sz="2100" b="1" dirty="0">
                <a:latin typeface="Arial"/>
                <a:cs typeface="Arial"/>
              </a:rPr>
              <a:t>public input on </a:t>
            </a:r>
            <a:r>
              <a:rPr sz="2100" b="1" spc="-5" dirty="0">
                <a:latin typeface="Arial"/>
                <a:cs typeface="Arial"/>
              </a:rPr>
              <a:t>the production </a:t>
            </a:r>
            <a:r>
              <a:rPr sz="2100" b="1" dirty="0">
                <a:latin typeface="Arial"/>
                <a:cs typeface="Arial"/>
              </a:rPr>
              <a:t>of  </a:t>
            </a:r>
            <a:r>
              <a:rPr sz="2100" b="1" spc="-5" dirty="0">
                <a:latin typeface="Arial"/>
                <a:cs typeface="Arial"/>
              </a:rPr>
              <a:t>housing units and services from</a:t>
            </a:r>
            <a:r>
              <a:rPr sz="2100" b="1" spc="40" dirty="0">
                <a:latin typeface="Arial"/>
                <a:cs typeface="Arial"/>
              </a:rPr>
              <a:t> </a:t>
            </a:r>
            <a:r>
              <a:rPr sz="2100" b="1" spc="-10" dirty="0">
                <a:latin typeface="Arial"/>
                <a:cs typeface="Arial"/>
              </a:rPr>
              <a:t>202</a:t>
            </a:r>
            <a:r>
              <a:rPr lang="en-US" sz="2100" b="1" spc="-10" dirty="0">
                <a:latin typeface="Arial"/>
                <a:cs typeface="Arial"/>
              </a:rPr>
              <a:t>1</a:t>
            </a:r>
            <a:r>
              <a:rPr sz="2100" b="1" spc="-10" dirty="0">
                <a:latin typeface="Arial"/>
                <a:cs typeface="Arial"/>
              </a:rPr>
              <a:t>.</a:t>
            </a:r>
            <a:endParaRPr sz="2100" dirty="0">
              <a:latin typeface="Arial"/>
              <a:cs typeface="Arial"/>
            </a:endParaRPr>
          </a:p>
          <a:p>
            <a:pPr marL="440690" marR="5080" indent="-427990">
              <a:lnSpc>
                <a:spcPct val="100000"/>
              </a:lnSpc>
              <a:spcBef>
                <a:spcPts val="500"/>
              </a:spcBef>
              <a:buClr>
                <a:srgbClr val="000099"/>
              </a:buClr>
              <a:buSzPct val="73809"/>
              <a:buFont typeface="Wingdings"/>
              <a:buChar char=""/>
              <a:tabLst>
                <a:tab pos="440690" algn="l"/>
                <a:tab pos="441325" algn="l"/>
              </a:tabLst>
            </a:pPr>
            <a:r>
              <a:rPr sz="2100" b="1" spc="-5" dirty="0">
                <a:latin typeface="Arial"/>
                <a:cs typeface="Arial"/>
              </a:rPr>
              <a:t>Explain </a:t>
            </a:r>
            <a:r>
              <a:rPr sz="2100" b="1" dirty="0">
                <a:latin typeface="Arial"/>
                <a:cs typeface="Arial"/>
              </a:rPr>
              <a:t>how </a:t>
            </a:r>
            <a:r>
              <a:rPr sz="2100" b="1" spc="-5" dirty="0">
                <a:latin typeface="Arial"/>
                <a:cs typeface="Arial"/>
              </a:rPr>
              <a:t>to provide </a:t>
            </a:r>
            <a:r>
              <a:rPr sz="2100" b="1" dirty="0">
                <a:latin typeface="Arial"/>
                <a:cs typeface="Arial"/>
              </a:rPr>
              <a:t>written </a:t>
            </a:r>
            <a:r>
              <a:rPr sz="2100" b="1" spc="-5" dirty="0">
                <a:latin typeface="Arial"/>
                <a:cs typeface="Arial"/>
              </a:rPr>
              <a:t>comments </a:t>
            </a:r>
            <a:r>
              <a:rPr sz="2100" b="1" dirty="0">
                <a:latin typeface="Arial"/>
                <a:cs typeface="Arial"/>
              </a:rPr>
              <a:t>on  </a:t>
            </a:r>
            <a:r>
              <a:rPr sz="2100" b="1" spc="-5" dirty="0">
                <a:latin typeface="Arial"/>
                <a:cs typeface="Arial"/>
              </a:rPr>
              <a:t>actions proposed to </a:t>
            </a:r>
            <a:r>
              <a:rPr sz="2100" b="1" dirty="0">
                <a:latin typeface="Arial"/>
                <a:cs typeface="Arial"/>
              </a:rPr>
              <a:t>be </a:t>
            </a:r>
            <a:r>
              <a:rPr sz="2100" b="1" spc="-5" dirty="0">
                <a:latin typeface="Arial"/>
                <a:cs typeface="Arial"/>
              </a:rPr>
              <a:t>taken </a:t>
            </a:r>
            <a:r>
              <a:rPr sz="2100" b="1" dirty="0">
                <a:latin typeface="Arial"/>
                <a:cs typeface="Arial"/>
              </a:rPr>
              <a:t>by </a:t>
            </a:r>
            <a:r>
              <a:rPr sz="2100" b="1" spc="-5" dirty="0">
                <a:latin typeface="Arial"/>
                <a:cs typeface="Arial"/>
              </a:rPr>
              <a:t>MHC and</a:t>
            </a:r>
            <a:r>
              <a:rPr sz="2100" b="1" spc="50" dirty="0">
                <a:latin typeface="Arial"/>
                <a:cs typeface="Arial"/>
              </a:rPr>
              <a:t> </a:t>
            </a:r>
            <a:r>
              <a:rPr sz="2100" b="1" spc="-5" dirty="0">
                <a:latin typeface="Arial"/>
                <a:cs typeface="Arial"/>
              </a:rPr>
              <a:t>MDA</a:t>
            </a:r>
            <a:endParaRPr sz="2100" dirty="0">
              <a:latin typeface="Arial"/>
              <a:cs typeface="Arial"/>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728F-4127-4D79-B9BC-932633E3604B}"/>
              </a:ext>
            </a:extLst>
          </p:cNvPr>
          <p:cNvSpPr>
            <a:spLocks noGrp="1"/>
          </p:cNvSpPr>
          <p:nvPr>
            <p:ph type="title"/>
          </p:nvPr>
        </p:nvSpPr>
        <p:spPr>
          <a:xfrm>
            <a:off x="1287272" y="1190586"/>
            <a:ext cx="6569455" cy="984885"/>
          </a:xfrm>
        </p:spPr>
        <p:txBody>
          <a:bodyPr/>
          <a:lstStyle/>
          <a:p>
            <a:pPr algn="ctr"/>
            <a:r>
              <a:rPr lang="en-US" dirty="0"/>
              <a:t>HOPWA changes to coverage area</a:t>
            </a:r>
          </a:p>
        </p:txBody>
      </p:sp>
      <p:sp>
        <p:nvSpPr>
          <p:cNvPr id="3" name="Text Placeholder 2">
            <a:extLst>
              <a:ext uri="{FF2B5EF4-FFF2-40B4-BE49-F238E27FC236}">
                <a16:creationId xmlns:a16="http://schemas.microsoft.com/office/drawing/2014/main" id="{B49A03E4-074C-4A3A-A182-A653EC53A29E}"/>
              </a:ext>
            </a:extLst>
          </p:cNvPr>
          <p:cNvSpPr>
            <a:spLocks noGrp="1"/>
          </p:cNvSpPr>
          <p:nvPr>
            <p:ph type="body" idx="1"/>
          </p:nvPr>
        </p:nvSpPr>
        <p:spPr>
          <a:xfrm>
            <a:off x="914400" y="2438401"/>
            <a:ext cx="7008113" cy="3323987"/>
          </a:xfrm>
        </p:spPr>
        <p:txBody>
          <a:bodyPr/>
          <a:lstStyle/>
          <a:p>
            <a:r>
              <a:rPr lang="en-US" sz="1800" dirty="0">
                <a:effectLst/>
                <a:latin typeface="Calibri" panose="020F0502020204030204" pitchFamily="34" charset="0"/>
                <a:ea typeface="Calibri" panose="020F0502020204030204" pitchFamily="34" charset="0"/>
              </a:rPr>
              <a:t>HUD revised the composition of the Memphis, TN-MS-AR Metropolitan Statistical Area (MSA) and Jackson, MS MSA. </a:t>
            </a:r>
          </a:p>
          <a:p>
            <a:endParaRPr lang="en-US" sz="1800" dirty="0">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Due to these revisions, Benton County, MS is no longer within the Memphis HOPWA Eligible Metropolitan Statistical Area (EMSA). Benton County is now within the balance of state jurisdiction of the State of Mississippi HOPWA program. </a:t>
            </a:r>
          </a:p>
          <a:p>
            <a:endParaRPr lang="en-US" sz="1800" dirty="0">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addition, Holmes County, MS is now within the Jackson HOPWA Eligible Metropolitan Statistical Area (EMSA). Holmes County was previously within the balance of state jurisdiction of the State of Mississippi HOPWA program. These changes apply to FFY 2022 and subsequent allocations.</a:t>
            </a:r>
            <a:endParaRPr lang="en-US" dirty="0"/>
          </a:p>
        </p:txBody>
      </p:sp>
    </p:spTree>
    <p:extLst>
      <p:ext uri="{BB962C8B-B14F-4D97-AF65-F5344CB8AC3E}">
        <p14:creationId xmlns:p14="http://schemas.microsoft.com/office/powerpoint/2010/main" val="2645065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ECF1-D12B-4434-A780-E95EEA87AC10}"/>
              </a:ext>
            </a:extLst>
          </p:cNvPr>
          <p:cNvSpPr>
            <a:spLocks noGrp="1"/>
          </p:cNvSpPr>
          <p:nvPr>
            <p:ph type="title"/>
          </p:nvPr>
        </p:nvSpPr>
        <p:spPr>
          <a:xfrm>
            <a:off x="1287272" y="1190586"/>
            <a:ext cx="6569455" cy="492443"/>
          </a:xfrm>
        </p:spPr>
        <p:txBody>
          <a:bodyPr/>
          <a:lstStyle/>
          <a:p>
            <a:pPr algn="ctr"/>
            <a:r>
              <a:rPr lang="en-US" dirty="0"/>
              <a:t>Map</a:t>
            </a:r>
          </a:p>
        </p:txBody>
      </p:sp>
      <p:pic>
        <p:nvPicPr>
          <p:cNvPr id="5" name="Picture 4">
            <a:extLst>
              <a:ext uri="{FF2B5EF4-FFF2-40B4-BE49-F238E27FC236}">
                <a16:creationId xmlns:a16="http://schemas.microsoft.com/office/drawing/2014/main" id="{02954875-544F-40FF-97A4-6E78FF0281C4}"/>
              </a:ext>
            </a:extLst>
          </p:cNvPr>
          <p:cNvPicPr>
            <a:picLocks noChangeAspect="1"/>
          </p:cNvPicPr>
          <p:nvPr/>
        </p:nvPicPr>
        <p:blipFill>
          <a:blip r:embed="rId2"/>
          <a:stretch>
            <a:fillRect/>
          </a:stretch>
        </p:blipFill>
        <p:spPr>
          <a:xfrm>
            <a:off x="5562600" y="1905000"/>
            <a:ext cx="2932588" cy="4724400"/>
          </a:xfrm>
          <a:prstGeom prst="rect">
            <a:avLst/>
          </a:prstGeom>
        </p:spPr>
      </p:pic>
      <p:pic>
        <p:nvPicPr>
          <p:cNvPr id="6" name="Picture 5">
            <a:extLst>
              <a:ext uri="{FF2B5EF4-FFF2-40B4-BE49-F238E27FC236}">
                <a16:creationId xmlns:a16="http://schemas.microsoft.com/office/drawing/2014/main" id="{49988D70-62E7-4510-80DA-AD92D6583B82}"/>
              </a:ext>
            </a:extLst>
          </p:cNvPr>
          <p:cNvPicPr>
            <a:picLocks noChangeAspect="1"/>
          </p:cNvPicPr>
          <p:nvPr/>
        </p:nvPicPr>
        <p:blipFill>
          <a:blip r:embed="rId3"/>
          <a:stretch>
            <a:fillRect/>
          </a:stretch>
        </p:blipFill>
        <p:spPr>
          <a:xfrm>
            <a:off x="457200" y="2048041"/>
            <a:ext cx="2827090" cy="4561039"/>
          </a:xfrm>
          <a:prstGeom prst="rect">
            <a:avLst/>
          </a:prstGeom>
        </p:spPr>
      </p:pic>
      <p:sp>
        <p:nvSpPr>
          <p:cNvPr id="9" name="TextBox 8">
            <a:extLst>
              <a:ext uri="{FF2B5EF4-FFF2-40B4-BE49-F238E27FC236}">
                <a16:creationId xmlns:a16="http://schemas.microsoft.com/office/drawing/2014/main" id="{1753AFF2-E967-456A-AB95-D78CE8781456}"/>
              </a:ext>
            </a:extLst>
          </p:cNvPr>
          <p:cNvSpPr txBox="1"/>
          <p:nvPr/>
        </p:nvSpPr>
        <p:spPr>
          <a:xfrm>
            <a:off x="1219200" y="1685949"/>
            <a:ext cx="2278380" cy="369332"/>
          </a:xfrm>
          <a:prstGeom prst="rect">
            <a:avLst/>
          </a:prstGeom>
          <a:noFill/>
        </p:spPr>
        <p:txBody>
          <a:bodyPr wrap="square">
            <a:spAutoFit/>
          </a:bodyPr>
          <a:lstStyle/>
          <a:p>
            <a:r>
              <a:rPr lang="en-US" dirty="0"/>
              <a:t>Benton County, MS </a:t>
            </a:r>
          </a:p>
        </p:txBody>
      </p:sp>
      <p:sp>
        <p:nvSpPr>
          <p:cNvPr id="11" name="TextBox 10">
            <a:extLst>
              <a:ext uri="{FF2B5EF4-FFF2-40B4-BE49-F238E27FC236}">
                <a16:creationId xmlns:a16="http://schemas.microsoft.com/office/drawing/2014/main" id="{1466B717-CE38-4D75-9940-696CE89610A8}"/>
              </a:ext>
            </a:extLst>
          </p:cNvPr>
          <p:cNvSpPr txBox="1"/>
          <p:nvPr/>
        </p:nvSpPr>
        <p:spPr>
          <a:xfrm>
            <a:off x="6324600" y="1602483"/>
            <a:ext cx="2278380" cy="369332"/>
          </a:xfrm>
          <a:prstGeom prst="rect">
            <a:avLst/>
          </a:prstGeom>
          <a:noFill/>
        </p:spPr>
        <p:txBody>
          <a:bodyPr wrap="square">
            <a:spAutoFit/>
          </a:bodyPr>
          <a:lstStyle/>
          <a:p>
            <a:r>
              <a:rPr lang="en-US" dirty="0"/>
              <a:t>Holmes County, MS </a:t>
            </a:r>
          </a:p>
        </p:txBody>
      </p:sp>
    </p:spTree>
    <p:extLst>
      <p:ext uri="{BB962C8B-B14F-4D97-AF65-F5344CB8AC3E}">
        <p14:creationId xmlns:p14="http://schemas.microsoft.com/office/powerpoint/2010/main" val="342798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533400"/>
            <a:ext cx="6569455" cy="1675764"/>
          </a:xfrm>
          <a:prstGeom prst="rect">
            <a:avLst/>
          </a:prstGeom>
        </p:spPr>
        <p:txBody>
          <a:bodyPr vert="horz" wrap="square" lIns="0" tIns="443648" rIns="0" bIns="0" rtlCol="0">
            <a:spAutoFit/>
          </a:bodyPr>
          <a:lstStyle/>
          <a:p>
            <a:pPr marL="1995805" marR="5080" indent="-1386840">
              <a:lnSpc>
                <a:spcPct val="100000"/>
              </a:lnSpc>
            </a:pPr>
            <a:r>
              <a:rPr spc="-5" dirty="0"/>
              <a:t>Emergency Solutions</a:t>
            </a:r>
            <a:r>
              <a:rPr spc="-70" dirty="0"/>
              <a:t> </a:t>
            </a:r>
            <a:r>
              <a:rPr spc="-5" dirty="0"/>
              <a:t>Grant  Program</a:t>
            </a:r>
            <a:r>
              <a:rPr spc="-70" dirty="0"/>
              <a:t> </a:t>
            </a:r>
            <a:r>
              <a:rPr dirty="0"/>
              <a:t>(ESG)</a:t>
            </a:r>
          </a:p>
        </p:txBody>
      </p:sp>
      <p:sp>
        <p:nvSpPr>
          <p:cNvPr id="3" name="object 3"/>
          <p:cNvSpPr txBox="1"/>
          <p:nvPr/>
        </p:nvSpPr>
        <p:spPr>
          <a:xfrm>
            <a:off x="762000" y="2159421"/>
            <a:ext cx="8153400" cy="4176528"/>
          </a:xfrm>
          <a:prstGeom prst="rect">
            <a:avLst/>
          </a:prstGeom>
        </p:spPr>
        <p:txBody>
          <a:bodyPr vert="horz" wrap="square" lIns="0" tIns="0" rIns="0" bIns="0" rtlCol="0">
            <a:spAutoFit/>
          </a:bodyPr>
          <a:lstStyle/>
          <a:p>
            <a:pPr marL="12700" marR="396240">
              <a:lnSpc>
                <a:spcPct val="100000"/>
              </a:lnSpc>
            </a:pPr>
            <a:r>
              <a:rPr spc="-5" dirty="0">
                <a:latin typeface="Arial Narrow"/>
                <a:cs typeface="Arial Narrow"/>
              </a:rPr>
              <a:t>ESG </a:t>
            </a:r>
            <a:r>
              <a:rPr dirty="0">
                <a:latin typeface="Arial Narrow"/>
                <a:cs typeface="Arial Narrow"/>
              </a:rPr>
              <a:t>Program </a:t>
            </a:r>
            <a:r>
              <a:rPr spc="-5" dirty="0">
                <a:latin typeface="Arial Narrow"/>
                <a:cs typeface="Arial Narrow"/>
              </a:rPr>
              <a:t>is designed to improve administrative </a:t>
            </a:r>
            <a:r>
              <a:rPr spc="-10" dirty="0">
                <a:latin typeface="Arial Narrow"/>
                <a:cs typeface="Arial Narrow"/>
              </a:rPr>
              <a:t>efficiency </a:t>
            </a:r>
            <a:r>
              <a:rPr spc="-5" dirty="0">
                <a:latin typeface="Arial Narrow"/>
                <a:cs typeface="Arial Narrow"/>
              </a:rPr>
              <a:t>and  enhance</a:t>
            </a:r>
            <a:r>
              <a:rPr lang="en-US" spc="-5" dirty="0">
                <a:latin typeface="Arial Narrow"/>
                <a:cs typeface="Arial Narrow"/>
              </a:rPr>
              <a:t> </a:t>
            </a:r>
            <a:r>
              <a:rPr spc="-5" dirty="0">
                <a:latin typeface="Arial Narrow"/>
                <a:cs typeface="Arial Narrow"/>
              </a:rPr>
              <a:t>response coordination and </a:t>
            </a:r>
            <a:r>
              <a:rPr spc="-10" dirty="0">
                <a:latin typeface="Arial Narrow"/>
                <a:cs typeface="Arial Narrow"/>
              </a:rPr>
              <a:t>effectiveness </a:t>
            </a:r>
            <a:r>
              <a:rPr spc="-5" dirty="0">
                <a:latin typeface="Arial Narrow"/>
                <a:cs typeface="Arial Narrow"/>
              </a:rPr>
              <a:t>in addressing the  needs of homeless persons. Proposed </a:t>
            </a:r>
            <a:r>
              <a:rPr dirty="0">
                <a:latin typeface="Arial Narrow"/>
                <a:cs typeface="Arial Narrow"/>
              </a:rPr>
              <a:t>program </a:t>
            </a:r>
            <a:r>
              <a:rPr spc="-5" dirty="0">
                <a:latin typeface="Arial Narrow"/>
                <a:cs typeface="Arial Narrow"/>
              </a:rPr>
              <a:t>activities for</a:t>
            </a:r>
            <a:r>
              <a:rPr dirty="0">
                <a:latin typeface="Arial Narrow"/>
                <a:cs typeface="Arial Narrow"/>
              </a:rPr>
              <a:t> </a:t>
            </a:r>
            <a:r>
              <a:rPr spc="-5" dirty="0">
                <a:latin typeface="Arial Narrow"/>
                <a:cs typeface="Arial Narrow"/>
              </a:rPr>
              <a:t>202</a:t>
            </a:r>
            <a:r>
              <a:rPr lang="en-US" spc="-5" dirty="0">
                <a:latin typeface="Arial Narrow"/>
                <a:cs typeface="Arial Narrow"/>
              </a:rPr>
              <a:t>2</a:t>
            </a:r>
            <a:r>
              <a:rPr spc="-5" dirty="0">
                <a:latin typeface="Arial Narrow"/>
                <a:cs typeface="Arial Narrow"/>
              </a:rPr>
              <a:t>:</a:t>
            </a:r>
            <a:endParaRPr dirty="0">
              <a:latin typeface="Arial Narrow"/>
              <a:cs typeface="Arial Narrow"/>
            </a:endParaRPr>
          </a:p>
          <a:p>
            <a:pPr marL="355600" indent="-342900">
              <a:lnSpc>
                <a:spcPct val="100000"/>
              </a:lnSpc>
              <a:spcBef>
                <a:spcPts val="475"/>
              </a:spcBef>
              <a:buClr>
                <a:srgbClr val="000099"/>
              </a:buClr>
              <a:buSzPct val="75000"/>
              <a:buFont typeface="Arial"/>
              <a:buChar char="•"/>
              <a:tabLst>
                <a:tab pos="354965" algn="l"/>
                <a:tab pos="355600" algn="l"/>
              </a:tabLst>
            </a:pPr>
            <a:r>
              <a:rPr spc="-5" dirty="0">
                <a:latin typeface="Arial Narrow"/>
                <a:cs typeface="Arial Narrow"/>
              </a:rPr>
              <a:t>services for persons </a:t>
            </a:r>
            <a:r>
              <a:rPr dirty="0">
                <a:latin typeface="Arial Narrow"/>
                <a:cs typeface="Arial Narrow"/>
              </a:rPr>
              <a:t>who are </a:t>
            </a:r>
            <a:r>
              <a:rPr spc="-5" dirty="0">
                <a:latin typeface="Arial Narrow"/>
                <a:cs typeface="Arial Narrow"/>
              </a:rPr>
              <a:t>homeless, at risk of</a:t>
            </a:r>
            <a:r>
              <a:rPr dirty="0">
                <a:latin typeface="Arial Narrow"/>
                <a:cs typeface="Arial Narrow"/>
              </a:rPr>
              <a:t> </a:t>
            </a:r>
            <a:r>
              <a:rPr spc="-5" dirty="0">
                <a:latin typeface="Arial Narrow"/>
                <a:cs typeface="Arial Narrow"/>
              </a:rPr>
              <a:t>homelessness</a:t>
            </a:r>
            <a:endParaRPr dirty="0">
              <a:latin typeface="Arial Narrow"/>
              <a:cs typeface="Arial Narrow"/>
            </a:endParaRPr>
          </a:p>
          <a:p>
            <a:pPr marL="355600" marR="447675" indent="-342900">
              <a:lnSpc>
                <a:spcPct val="100000"/>
              </a:lnSpc>
              <a:spcBef>
                <a:spcPts val="475"/>
              </a:spcBef>
              <a:buClr>
                <a:srgbClr val="000099"/>
              </a:buClr>
              <a:buSzPct val="75000"/>
              <a:buFont typeface="Arial"/>
              <a:buChar char="•"/>
              <a:tabLst>
                <a:tab pos="354965" algn="l"/>
                <a:tab pos="355600" algn="l"/>
              </a:tabLst>
            </a:pPr>
            <a:r>
              <a:rPr spc="-5" dirty="0">
                <a:latin typeface="Arial Narrow"/>
                <a:cs typeface="Arial Narrow"/>
              </a:rPr>
              <a:t>services for special populations such as homeless youth, victim  services (victims of human</a:t>
            </a:r>
            <a:r>
              <a:rPr spc="20" dirty="0">
                <a:latin typeface="Arial Narrow"/>
                <a:cs typeface="Arial Narrow"/>
              </a:rPr>
              <a:t> </a:t>
            </a:r>
            <a:r>
              <a:rPr spc="-10" dirty="0">
                <a:latin typeface="Arial Narrow"/>
                <a:cs typeface="Arial Narrow"/>
              </a:rPr>
              <a:t>trafficking)</a:t>
            </a:r>
            <a:endParaRPr dirty="0">
              <a:latin typeface="Arial Narrow"/>
              <a:cs typeface="Arial Narrow"/>
            </a:endParaRPr>
          </a:p>
          <a:p>
            <a:pPr marL="12700" marR="5080">
              <a:lnSpc>
                <a:spcPct val="99400"/>
              </a:lnSpc>
              <a:spcBef>
                <a:spcPts val="490"/>
              </a:spcBef>
            </a:pPr>
            <a:r>
              <a:rPr dirty="0">
                <a:latin typeface="Arial Narrow"/>
                <a:cs typeface="Arial Narrow"/>
              </a:rPr>
              <a:t>The </a:t>
            </a:r>
            <a:r>
              <a:rPr spc="-5" dirty="0">
                <a:latin typeface="Arial Narrow"/>
                <a:cs typeface="Arial Narrow"/>
              </a:rPr>
              <a:t>five ESG </a:t>
            </a:r>
            <a:r>
              <a:rPr dirty="0">
                <a:latin typeface="Arial Narrow"/>
                <a:cs typeface="Arial Narrow"/>
              </a:rPr>
              <a:t>program </a:t>
            </a:r>
            <a:r>
              <a:rPr spc="-5" dirty="0">
                <a:latin typeface="Arial Narrow"/>
                <a:cs typeface="Arial Narrow"/>
              </a:rPr>
              <a:t>components </a:t>
            </a:r>
            <a:r>
              <a:rPr dirty="0">
                <a:latin typeface="Arial Narrow"/>
                <a:cs typeface="Arial Narrow"/>
              </a:rPr>
              <a:t>are: </a:t>
            </a:r>
            <a:r>
              <a:rPr spc="-5" dirty="0">
                <a:latin typeface="Arial Narrow"/>
                <a:cs typeface="Arial Narrow"/>
              </a:rPr>
              <a:t>street outreach, emergency  shelter (homeless population, domestic violence and children and  youth), rapid re-housing of homeless individuals and/or families,  homeless prevention to individuals and/or families at risk of  homelessness, and Homeless Management Information System </a:t>
            </a:r>
            <a:r>
              <a:rPr dirty="0">
                <a:latin typeface="Arial Narrow"/>
                <a:cs typeface="Arial Narrow"/>
              </a:rPr>
              <a:t>(HMIS)  </a:t>
            </a:r>
            <a:r>
              <a:rPr spc="-5" dirty="0">
                <a:latin typeface="Arial Narrow"/>
                <a:cs typeface="Arial Narrow"/>
              </a:rPr>
              <a:t>data</a:t>
            </a:r>
            <a:r>
              <a:rPr spc="-105" dirty="0">
                <a:latin typeface="Arial Narrow"/>
                <a:cs typeface="Arial Narrow"/>
              </a:rPr>
              <a:t> </a:t>
            </a:r>
            <a:r>
              <a:rPr spc="-5" dirty="0">
                <a:latin typeface="Arial Narrow"/>
                <a:cs typeface="Arial Narrow"/>
              </a:rPr>
              <a:t>collection.</a:t>
            </a:r>
            <a:r>
              <a:rPr lang="en-US" spc="-5" dirty="0">
                <a:latin typeface="Arial Narrow"/>
                <a:cs typeface="Arial Narrow"/>
              </a:rPr>
              <a:t> </a:t>
            </a:r>
          </a:p>
          <a:p>
            <a:pPr marL="12700" marR="5080">
              <a:lnSpc>
                <a:spcPct val="99400"/>
              </a:lnSpc>
              <a:spcBef>
                <a:spcPts val="490"/>
              </a:spcBef>
            </a:pPr>
            <a:r>
              <a:rPr lang="en-US" spc="-5" dirty="0">
                <a:latin typeface="Arial Narrow"/>
                <a:cs typeface="Arial Narrow"/>
              </a:rPr>
              <a:t>ESG services (street outreach, shelter, RRH, HP, HMIS) will be accessible throughout the entire state of MS.</a:t>
            </a:r>
          </a:p>
          <a:p>
            <a:pPr marL="812800" marR="5080" lvl="1" indent="-342900">
              <a:lnSpc>
                <a:spcPct val="99400"/>
              </a:lnSpc>
              <a:spcBef>
                <a:spcPts val="490"/>
              </a:spcBef>
              <a:buFont typeface="Arial" panose="020B0604020202020204" pitchFamily="34" charset="0"/>
              <a:buChar char="•"/>
            </a:pPr>
            <a:r>
              <a:rPr lang="en-US" spc="-5" dirty="0">
                <a:latin typeface="Arial Narrow"/>
                <a:cs typeface="Arial Narrow"/>
              </a:rPr>
              <a:t>ESG policies will be updated to include allowing all ESG activities in the Central CoC coverage area. </a:t>
            </a:r>
            <a:endParaRPr dirty="0">
              <a:latin typeface="Arial Narrow"/>
              <a:cs typeface="Arial Narrow"/>
            </a:endParaRP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8" name="object 8"/>
          <p:cNvSpPr txBox="1"/>
          <p:nvPr/>
        </p:nvSpPr>
        <p:spPr>
          <a:xfrm>
            <a:off x="0" y="1323258"/>
            <a:ext cx="9144000" cy="1082348"/>
          </a:xfrm>
          <a:prstGeom prst="rect">
            <a:avLst/>
          </a:prstGeom>
        </p:spPr>
        <p:txBody>
          <a:bodyPr vert="horz" wrap="square" lIns="0" tIns="0" rIns="0" bIns="0" rtlCol="0">
            <a:spAutoFit/>
          </a:bodyPr>
          <a:lstStyle/>
          <a:p>
            <a:pPr algn="ctr">
              <a:lnSpc>
                <a:spcPct val="100000"/>
              </a:lnSpc>
            </a:pPr>
            <a:r>
              <a:rPr sz="3200" b="1" spc="-10" dirty="0">
                <a:solidFill>
                  <a:srgbClr val="C00000"/>
                </a:solidFill>
                <a:latin typeface="Arial"/>
                <a:cs typeface="Arial"/>
              </a:rPr>
              <a:t>202</a:t>
            </a:r>
            <a:r>
              <a:rPr lang="en-US" sz="3200" b="1" spc="-10" dirty="0">
                <a:solidFill>
                  <a:srgbClr val="C00000"/>
                </a:solidFill>
                <a:latin typeface="Arial"/>
                <a:cs typeface="Arial"/>
              </a:rPr>
              <a:t>1</a:t>
            </a:r>
            <a:r>
              <a:rPr sz="3200" b="1" spc="-95" dirty="0">
                <a:solidFill>
                  <a:srgbClr val="C00000"/>
                </a:solidFill>
                <a:latin typeface="Arial"/>
                <a:cs typeface="Arial"/>
              </a:rPr>
              <a:t> </a:t>
            </a:r>
            <a:r>
              <a:rPr sz="3200" b="1" dirty="0">
                <a:solidFill>
                  <a:srgbClr val="C00000"/>
                </a:solidFill>
                <a:latin typeface="Arial"/>
                <a:cs typeface="Arial"/>
              </a:rPr>
              <a:t>(ESG)</a:t>
            </a:r>
            <a:endParaRPr sz="3200" dirty="0">
              <a:latin typeface="Arial"/>
              <a:cs typeface="Arial"/>
            </a:endParaRPr>
          </a:p>
          <a:p>
            <a:pPr algn="ctr">
              <a:lnSpc>
                <a:spcPts val="3840"/>
              </a:lnSpc>
              <a:spcBef>
                <a:spcPts val="765"/>
              </a:spcBef>
            </a:pPr>
            <a:r>
              <a:rPr sz="3200" b="1" spc="-5" dirty="0">
                <a:solidFill>
                  <a:srgbClr val="C00000"/>
                </a:solidFill>
                <a:latin typeface="Arial"/>
                <a:cs typeface="Arial"/>
              </a:rPr>
              <a:t>Estimated </a:t>
            </a:r>
            <a:r>
              <a:rPr sz="3200" b="1" dirty="0">
                <a:solidFill>
                  <a:srgbClr val="C00000"/>
                </a:solidFill>
                <a:latin typeface="Arial"/>
                <a:cs typeface="Arial"/>
              </a:rPr>
              <a:t>Units </a:t>
            </a:r>
            <a:r>
              <a:rPr sz="3200" b="1" spc="-5" dirty="0">
                <a:solidFill>
                  <a:srgbClr val="C00000"/>
                </a:solidFill>
                <a:latin typeface="Arial"/>
                <a:cs typeface="Arial"/>
              </a:rPr>
              <a:t>and</a:t>
            </a:r>
            <a:r>
              <a:rPr sz="3200" b="1" spc="-110" dirty="0">
                <a:solidFill>
                  <a:srgbClr val="C00000"/>
                </a:solidFill>
                <a:latin typeface="Arial"/>
                <a:cs typeface="Arial"/>
              </a:rPr>
              <a:t> </a:t>
            </a:r>
            <a:r>
              <a:rPr sz="3200" b="1" spc="-5" dirty="0">
                <a:solidFill>
                  <a:srgbClr val="C00000"/>
                </a:solidFill>
                <a:latin typeface="Arial"/>
                <a:cs typeface="Arial"/>
              </a:rPr>
              <a:t>Individuals</a:t>
            </a:r>
            <a:r>
              <a:rPr lang="en-US" sz="3200" dirty="0">
                <a:latin typeface="Arial"/>
                <a:cs typeface="Arial"/>
              </a:rPr>
              <a:t> </a:t>
            </a:r>
            <a:r>
              <a:rPr sz="3200" b="1" spc="-5" dirty="0">
                <a:solidFill>
                  <a:srgbClr val="C00000"/>
                </a:solidFill>
                <a:latin typeface="Arial"/>
                <a:cs typeface="Arial"/>
              </a:rPr>
              <a:t>Assisted</a:t>
            </a:r>
            <a:endParaRPr sz="3200" dirty="0">
              <a:latin typeface="Arial"/>
              <a:cs typeface="Arial"/>
            </a:endParaRPr>
          </a:p>
        </p:txBody>
      </p:sp>
      <p:graphicFrame>
        <p:nvGraphicFramePr>
          <p:cNvPr id="9" name="object 9"/>
          <p:cNvGraphicFramePr>
            <a:graphicFrameLocks noGrp="1"/>
          </p:cNvGraphicFramePr>
          <p:nvPr>
            <p:extLst>
              <p:ext uri="{D42A27DB-BD31-4B8C-83A1-F6EECF244321}">
                <p14:modId xmlns:p14="http://schemas.microsoft.com/office/powerpoint/2010/main" val="460657231"/>
              </p:ext>
            </p:extLst>
          </p:nvPr>
        </p:nvGraphicFramePr>
        <p:xfrm>
          <a:off x="1219200" y="2514601"/>
          <a:ext cx="6896098" cy="4007028"/>
        </p:xfrm>
        <a:graphic>
          <a:graphicData uri="http://schemas.openxmlformats.org/drawingml/2006/table">
            <a:tbl>
              <a:tblPr firstRow="1" bandRow="1">
                <a:tableStyleId>{2D5ABB26-0587-4C30-8999-92F81FD0307C}</a:tableStyleId>
              </a:tblPr>
              <a:tblGrid>
                <a:gridCol w="1844120">
                  <a:extLst>
                    <a:ext uri="{9D8B030D-6E8A-4147-A177-3AD203B41FA5}">
                      <a16:colId xmlns:a16="http://schemas.microsoft.com/office/drawing/2014/main" val="20000"/>
                    </a:ext>
                  </a:extLst>
                </a:gridCol>
                <a:gridCol w="1761742">
                  <a:extLst>
                    <a:ext uri="{9D8B030D-6E8A-4147-A177-3AD203B41FA5}">
                      <a16:colId xmlns:a16="http://schemas.microsoft.com/office/drawing/2014/main" val="20001"/>
                    </a:ext>
                  </a:extLst>
                </a:gridCol>
                <a:gridCol w="1854046">
                  <a:extLst>
                    <a:ext uri="{9D8B030D-6E8A-4147-A177-3AD203B41FA5}">
                      <a16:colId xmlns:a16="http://schemas.microsoft.com/office/drawing/2014/main" val="20002"/>
                    </a:ext>
                  </a:extLst>
                </a:gridCol>
                <a:gridCol w="1436190">
                  <a:extLst>
                    <a:ext uri="{9D8B030D-6E8A-4147-A177-3AD203B41FA5}">
                      <a16:colId xmlns:a16="http://schemas.microsoft.com/office/drawing/2014/main" val="20003"/>
                    </a:ext>
                  </a:extLst>
                </a:gridCol>
              </a:tblGrid>
              <a:tr h="534189">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ESG</a:t>
                      </a:r>
                      <a:endParaRPr lang="en-US" sz="1400" spc="5" dirty="0">
                        <a:solidFill>
                          <a:srgbClr val="FFFFFF"/>
                        </a:solidFill>
                        <a:latin typeface="Franklin Gothic Book"/>
                        <a:cs typeface="Franklin Gothic Book"/>
                      </a:endParaRPr>
                    </a:p>
                    <a:p>
                      <a:pPr marL="62230">
                        <a:lnSpc>
                          <a:spcPts val="1200"/>
                        </a:lnSpc>
                      </a:pP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1</a:t>
                      </a:r>
                      <a:r>
                        <a:rPr lang="en-US" sz="1400" spc="5" dirty="0">
                          <a:solidFill>
                            <a:srgbClr val="FFFFFF"/>
                          </a:solidFill>
                          <a:latin typeface="Franklin Gothic Book"/>
                          <a:cs typeface="Franklin Gothic Book"/>
                        </a:rPr>
                        <a:t>3</a:t>
                      </a:r>
                      <a:r>
                        <a:rPr sz="1400" spc="5" dirty="0">
                          <a:solidFill>
                            <a:srgbClr val="FFFFFF"/>
                          </a:solidFill>
                          <a:latin typeface="Franklin Gothic Book"/>
                          <a:cs typeface="Franklin Gothic Book"/>
                        </a:rPr>
                        <a:t> </a:t>
                      </a:r>
                      <a:r>
                        <a:rPr sz="1400" dirty="0">
                          <a:solidFill>
                            <a:srgbClr val="FFFFFF"/>
                          </a:solidFill>
                          <a:latin typeface="Franklin Gothic Book"/>
                          <a:cs typeface="Franklin Gothic Book"/>
                        </a:rPr>
                        <a:t>Projects</a:t>
                      </a:r>
                      <a:r>
                        <a:rPr sz="1400" spc="-105" dirty="0">
                          <a:solidFill>
                            <a:srgbClr val="FFFFFF"/>
                          </a:solidFill>
                          <a:latin typeface="Franklin Gothic Book"/>
                          <a:cs typeface="Franklin Gothic Book"/>
                        </a:rPr>
                        <a:t> </a:t>
                      </a:r>
                      <a:r>
                        <a:rPr sz="1400" dirty="0">
                          <a:solidFill>
                            <a:srgbClr val="FFFFFF"/>
                          </a:solidFill>
                          <a:latin typeface="Franklin Gothic Book"/>
                          <a:cs typeface="Franklin Gothic Book"/>
                        </a:rPr>
                        <a:t>awarded</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tc rowSpan="5">
                  <a:txBody>
                    <a:bodyPr/>
                    <a:lstStyle/>
                    <a:p>
                      <a:pPr marL="48895">
                        <a:lnSpc>
                          <a:spcPts val="1200"/>
                        </a:lnSpc>
                      </a:pPr>
                      <a:endParaRPr lang="en-US" sz="1400" spc="5" dirty="0">
                        <a:solidFill>
                          <a:srgbClr val="FFFFFF"/>
                        </a:solidFill>
                        <a:latin typeface="Franklin Gothic Book"/>
                        <a:cs typeface="Franklin Gothic Book"/>
                      </a:endParaRPr>
                    </a:p>
                    <a:p>
                      <a:pPr marL="48895">
                        <a:lnSpc>
                          <a:spcPts val="1200"/>
                        </a:lnSpc>
                      </a:pPr>
                      <a:r>
                        <a:rPr sz="1400" spc="5" dirty="0">
                          <a:solidFill>
                            <a:srgbClr val="FFFFFF"/>
                          </a:solidFill>
                          <a:latin typeface="Franklin Gothic Book"/>
                          <a:cs typeface="Franklin Gothic Book"/>
                        </a:rPr>
                        <a:t>Total=</a:t>
                      </a:r>
                      <a:r>
                        <a:rPr sz="1400" spc="-120" dirty="0">
                          <a:solidFill>
                            <a:srgbClr val="FFFFFF"/>
                          </a:solidFill>
                          <a:latin typeface="Franklin Gothic Book"/>
                          <a:cs typeface="Franklin Gothic Book"/>
                        </a:rPr>
                        <a:t> </a:t>
                      </a:r>
                      <a:r>
                        <a:rPr sz="1400" spc="5" dirty="0">
                          <a:solidFill>
                            <a:srgbClr val="FFFFFF"/>
                          </a:solidFill>
                          <a:latin typeface="Franklin Gothic Book"/>
                          <a:cs typeface="Franklin Gothic Book"/>
                        </a:rPr>
                        <a:t>$</a:t>
                      </a:r>
                      <a:r>
                        <a:rPr lang="en-US" sz="1400" spc="5" dirty="0">
                          <a:solidFill>
                            <a:srgbClr val="FFFFFF"/>
                          </a:solidFill>
                          <a:latin typeface="Franklin Gothic Book"/>
                          <a:cs typeface="Franklin Gothic Book"/>
                        </a:rPr>
                        <a:t>2,355,068</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tc rowSpan="2">
                  <a:txBody>
                    <a:bodyPr/>
                    <a:lstStyle/>
                    <a:p>
                      <a:pPr marL="61594">
                        <a:lnSpc>
                          <a:spcPts val="1200"/>
                        </a:lnSpc>
                      </a:pPr>
                      <a:endParaRPr lang="en-US" sz="1400" dirty="0">
                        <a:solidFill>
                          <a:srgbClr val="FFFFFF"/>
                        </a:solidFill>
                        <a:latin typeface="Franklin Gothic Book"/>
                        <a:cs typeface="Franklin Gothic Book"/>
                      </a:endParaRPr>
                    </a:p>
                    <a:p>
                      <a:pPr marL="61594">
                        <a:lnSpc>
                          <a:spcPts val="1200"/>
                        </a:lnSpc>
                      </a:pPr>
                      <a:r>
                        <a:rPr sz="1400" dirty="0">
                          <a:solidFill>
                            <a:srgbClr val="FFFFFF"/>
                          </a:solidFill>
                          <a:latin typeface="Franklin Gothic Book"/>
                          <a:cs typeface="Franklin Gothic Book"/>
                        </a:rPr>
                        <a:t>Avg/month</a:t>
                      </a:r>
                      <a:endParaRPr sz="1400" dirty="0">
                        <a:latin typeface="Franklin Gothic Book"/>
                        <a:cs typeface="Franklin Gothic Book"/>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extLst>
                  <a:ext uri="{0D108BD9-81ED-4DB2-BD59-A6C34878D82A}">
                    <a16:rowId xmlns:a16="http://schemas.microsoft.com/office/drawing/2014/main" val="10000"/>
                  </a:ext>
                </a:extLst>
              </a:tr>
              <a:tr h="27878">
                <a:tc rowSpan="2">
                  <a:txBody>
                    <a:bodyPr/>
                    <a:lstStyle/>
                    <a:p>
                      <a:pPr marL="62230">
                        <a:lnSpc>
                          <a:spcPts val="1200"/>
                        </a:lnSpc>
                      </a:pPr>
                      <a:endParaRPr lang="en-US" sz="1400" dirty="0">
                        <a:solidFill>
                          <a:srgbClr val="FFFFFF"/>
                        </a:solidFill>
                        <a:latin typeface="Franklin Gothic Book"/>
                        <a:cs typeface="Franklin Gothic Book"/>
                      </a:endParaRPr>
                    </a:p>
                    <a:p>
                      <a:pPr marL="62230">
                        <a:lnSpc>
                          <a:spcPts val="1200"/>
                        </a:lnSpc>
                      </a:pPr>
                      <a:r>
                        <a:rPr lang="en-US" sz="1400" dirty="0">
                          <a:solidFill>
                            <a:srgbClr val="FFFFFF"/>
                          </a:solidFill>
                          <a:latin typeface="Franklin Gothic Book"/>
                          <a:cs typeface="Franklin Gothic Book"/>
                        </a:rPr>
                        <a:t>Shelter</a:t>
                      </a:r>
                      <a:endParaRPr lang="en-US"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rowSpan="2">
                  <a:txBody>
                    <a:bodyPr/>
                    <a:lstStyle/>
                    <a:p>
                      <a:pPr marL="62230">
                        <a:lnSpc>
                          <a:spcPts val="1200"/>
                        </a:lnSpc>
                      </a:pPr>
                      <a:r>
                        <a:rPr lang="en-US" sz="1400" dirty="0">
                          <a:latin typeface="Franklin Gothic Book"/>
                          <a:cs typeface="Franklin Gothic Book"/>
                        </a:rPr>
                        <a:t>297</a:t>
                      </a: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lang="en-US"/>
                    </a:p>
                  </a:txBody>
                  <a:tcPr>
                    <a:lnL w="12700" cap="flat" cmpd="sng" algn="ctr">
                      <a:solidFill>
                        <a:srgbClr val="FFFFFF"/>
                      </a:solidFill>
                      <a:prstDash val="solid"/>
                      <a:round/>
                      <a:headEnd type="none" w="med" len="med"/>
                      <a:tailEnd type="none" w="med" len="med"/>
                    </a:lnL>
                  </a:tcPr>
                </a:tc>
                <a:tc vMerge="1">
                  <a:txBody>
                    <a:bodyPr/>
                    <a:lstStyle/>
                    <a:p>
                      <a:pPr marL="61594">
                        <a:lnSpc>
                          <a:spcPts val="1200"/>
                        </a:lnSpc>
                      </a:pPr>
                      <a:endParaRPr sz="1100">
                        <a:latin typeface="Franklin Gothic Book"/>
                        <a:cs typeface="Franklin Gothic Book"/>
                      </a:endParaRPr>
                    </a:p>
                  </a:txBody>
                  <a:tcPr marL="0" marR="0" marT="0" marB="0">
                    <a:lnR w="12700">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008A43"/>
                    </a:solidFill>
                  </a:tcPr>
                </a:tc>
                <a:extLst>
                  <a:ext uri="{0D108BD9-81ED-4DB2-BD59-A6C34878D82A}">
                    <a16:rowId xmlns:a16="http://schemas.microsoft.com/office/drawing/2014/main" val="3985532347"/>
                  </a:ext>
                </a:extLst>
              </a:tr>
              <a:tr h="281127">
                <a:tc vMerge="1">
                  <a:txBody>
                    <a:bodyPr/>
                    <a:lstStyle/>
                    <a:p>
                      <a:pPr marL="62230">
                        <a:lnSpc>
                          <a:spcPts val="1100"/>
                        </a:lnSpc>
                      </a:pPr>
                      <a:r>
                        <a:rPr sz="1100" dirty="0">
                          <a:solidFill>
                            <a:srgbClr val="FFFFFF"/>
                          </a:solidFill>
                          <a:latin typeface="Franklin Gothic Book"/>
                          <a:cs typeface="Franklin Gothic Book"/>
                        </a:rPr>
                        <a:t>Shelter</a:t>
                      </a:r>
                      <a:endParaRPr sz="1100" dirty="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vMerge="1">
                  <a:txBody>
                    <a:bodyPr/>
                    <a:lstStyle/>
                    <a:p>
                      <a:pPr marL="62230">
                        <a:lnSpc>
                          <a:spcPts val="1100"/>
                        </a:lnSpc>
                      </a:pPr>
                      <a:endParaRPr lang="en-US" sz="11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tc vMerge="1">
                  <a:txBody>
                    <a:bodyPr/>
                    <a:lstStyle/>
                    <a:p>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38100">
                      <a:solidFill>
                        <a:srgbClr val="FFFFFF"/>
                      </a:solidFill>
                      <a:prstDash val="solid"/>
                    </a:lnB>
                    <a:solidFill>
                      <a:srgbClr val="008A43"/>
                    </a:solidFill>
                  </a:tcPr>
                </a:tc>
                <a:tc>
                  <a:txBody>
                    <a:bodyPr/>
                    <a:lstStyle/>
                    <a:p>
                      <a:pPr marL="48895">
                        <a:lnSpc>
                          <a:spcPts val="1100"/>
                        </a:lnSpc>
                      </a:pPr>
                      <a:r>
                        <a:rPr lang="en-US" sz="1400" dirty="0">
                          <a:latin typeface="Franklin Gothic Book"/>
                          <a:cs typeface="Franklin Gothic Book"/>
                        </a:rPr>
                        <a:t>50</a:t>
                      </a:r>
                      <a:endParaRPr sz="1400" dirty="0">
                        <a:latin typeface="Franklin Gothic Book"/>
                        <a:cs typeface="Franklin Gothic Book"/>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1"/>
                  </a:ext>
                </a:extLst>
              </a:tr>
              <a:tr h="281128">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Rapid</a:t>
                      </a:r>
                      <a:r>
                        <a:rPr sz="1400" spc="-105" dirty="0">
                          <a:solidFill>
                            <a:srgbClr val="FFFFFF"/>
                          </a:solidFill>
                          <a:latin typeface="Franklin Gothic Book"/>
                          <a:cs typeface="Franklin Gothic Book"/>
                        </a:rPr>
                        <a:t> </a:t>
                      </a:r>
                      <a:r>
                        <a:rPr sz="1400" dirty="0">
                          <a:solidFill>
                            <a:srgbClr val="FFFFFF"/>
                          </a:solidFill>
                          <a:latin typeface="Franklin Gothic Book"/>
                          <a:cs typeface="Franklin Gothic Book"/>
                        </a:rPr>
                        <a:t>Rehousing</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200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48895">
                        <a:lnSpc>
                          <a:spcPts val="1200"/>
                        </a:lnSpc>
                      </a:pPr>
                      <a:r>
                        <a:rPr lang="en-US" sz="1400" dirty="0">
                          <a:latin typeface="Franklin Gothic Book"/>
                          <a:cs typeface="Franklin Gothic Book"/>
                        </a:rPr>
                        <a:t>33</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2"/>
                  </a:ext>
                </a:extLst>
              </a:tr>
              <a:tr h="580753">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Homeless</a:t>
                      </a:r>
                      <a:r>
                        <a:rPr sz="1400" spc="-114" dirty="0">
                          <a:solidFill>
                            <a:srgbClr val="FFFFFF"/>
                          </a:solidFill>
                          <a:latin typeface="Franklin Gothic Book"/>
                          <a:cs typeface="Franklin Gothic Book"/>
                        </a:rPr>
                        <a:t> </a:t>
                      </a:r>
                      <a:r>
                        <a:rPr sz="1400" dirty="0">
                          <a:solidFill>
                            <a:srgbClr val="FFFFFF"/>
                          </a:solidFill>
                          <a:latin typeface="Franklin Gothic Book"/>
                          <a:cs typeface="Franklin Gothic Book"/>
                        </a:rPr>
                        <a:t>Prevention</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151</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48895">
                        <a:lnSpc>
                          <a:spcPts val="1200"/>
                        </a:lnSpc>
                      </a:pPr>
                      <a:r>
                        <a:rPr lang="en-US" sz="1400" dirty="0">
                          <a:latin typeface="Franklin Gothic Book"/>
                          <a:cs typeface="Franklin Gothic Book"/>
                        </a:rPr>
                        <a:t>25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3"/>
                  </a:ext>
                </a:extLst>
              </a:tr>
              <a:tr h="281128">
                <a:tc gridSpan="4">
                  <a:txBody>
                    <a:bodyPr/>
                    <a:lstStyle/>
                    <a:p>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281128">
                <a:tc>
                  <a:txBody>
                    <a:bodyPr/>
                    <a:lstStyle/>
                    <a:p>
                      <a:pPr marL="62230">
                        <a:lnSpc>
                          <a:spcPts val="1200"/>
                        </a:lnSpc>
                      </a:pPr>
                      <a:r>
                        <a:rPr sz="1400" spc="5" dirty="0">
                          <a:solidFill>
                            <a:srgbClr val="FFFFFF"/>
                          </a:solidFill>
                          <a:latin typeface="Franklin Gothic Book"/>
                          <a:cs typeface="Franklin Gothic Book"/>
                        </a:rPr>
                        <a:t>HOPWA</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spc="-70">
                          <a:latin typeface="Franklin Gothic Book"/>
                          <a:cs typeface="Franklin Gothic Book"/>
                        </a:rPr>
                        <a:t>5 </a:t>
                      </a:r>
                      <a:r>
                        <a:rPr lang="en-US" sz="1400" spc="-5">
                          <a:latin typeface="Franklin Gothic Book"/>
                          <a:cs typeface="Franklin Gothic Book"/>
                        </a:rPr>
                        <a:t>Projects (2 construction)</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CBDACF"/>
                    </a:solidFill>
                  </a:tcPr>
                </a:tc>
                <a:tc rowSpan="6">
                  <a:txBody>
                    <a:bodyPr/>
                    <a:lstStyle/>
                    <a:p>
                      <a:pPr marL="61594">
                        <a:lnSpc>
                          <a:spcPts val="1200"/>
                        </a:lnSpc>
                      </a:pPr>
                      <a:endParaRPr lang="en-US" sz="1400" dirty="0">
                        <a:latin typeface="Franklin Gothic Book"/>
                        <a:cs typeface="Franklin Gothic Book"/>
                      </a:endParaRPr>
                    </a:p>
                    <a:p>
                      <a:pPr marL="61594">
                        <a:lnSpc>
                          <a:spcPts val="1200"/>
                        </a:lnSpc>
                      </a:pPr>
                      <a:r>
                        <a:rPr lang="en-US" sz="1400" dirty="0">
                          <a:latin typeface="Franklin Gothic Book"/>
                          <a:cs typeface="Franklin Gothic Book"/>
                        </a:rPr>
                        <a:t>$1,876,829</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a:solidFill>
                        <a:srgbClr val="FFFFFF"/>
                      </a:solidFill>
                      <a:prstDash val="solid"/>
                    </a:lnB>
                    <a:solidFill>
                      <a:srgbClr val="CBDACF"/>
                    </a:solidFill>
                  </a:tcPr>
                </a:tc>
                <a:tc>
                  <a:txBody>
                    <a:bodyPr/>
                    <a:lstStyle/>
                    <a:p>
                      <a:pPr marL="61594">
                        <a:lnSpc>
                          <a:spcPts val="1200"/>
                        </a:lnSpc>
                      </a:pPr>
                      <a:r>
                        <a:rPr sz="1400" spc="-5" dirty="0">
                          <a:latin typeface="Franklin Gothic Book"/>
                          <a:cs typeface="Franklin Gothic Book"/>
                        </a:rPr>
                        <a:t>Avg/month</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5"/>
                  </a:ext>
                </a:extLst>
              </a:tr>
              <a:tr h="562255">
                <a:tc>
                  <a:txBody>
                    <a:bodyPr/>
                    <a:lstStyle/>
                    <a:p>
                      <a:pPr marL="62230">
                        <a:lnSpc>
                          <a:spcPts val="1200"/>
                        </a:lnSpc>
                      </a:pPr>
                      <a:r>
                        <a:rPr sz="1400" spc="5" dirty="0">
                          <a:solidFill>
                            <a:srgbClr val="FFFFFF"/>
                          </a:solidFill>
                          <a:latin typeface="Franklin Gothic Book"/>
                          <a:cs typeface="Franklin Gothic Book"/>
                        </a:rPr>
                        <a:t>Total </a:t>
                      </a:r>
                      <a:r>
                        <a:rPr sz="1400" dirty="0">
                          <a:solidFill>
                            <a:srgbClr val="FFFFFF"/>
                          </a:solidFill>
                          <a:latin typeface="Franklin Gothic Book"/>
                          <a:cs typeface="Franklin Gothic Book"/>
                        </a:rPr>
                        <a:t>unique</a:t>
                      </a:r>
                      <a:r>
                        <a:rPr sz="1400" spc="-125" dirty="0">
                          <a:solidFill>
                            <a:srgbClr val="FFFFFF"/>
                          </a:solidFill>
                          <a:latin typeface="Franklin Gothic Book"/>
                          <a:cs typeface="Franklin Gothic Book"/>
                        </a:rPr>
                        <a:t> </a:t>
                      </a:r>
                      <a:r>
                        <a:rPr sz="1400" dirty="0">
                          <a:solidFill>
                            <a:srgbClr val="FFFFFF"/>
                          </a:solidFill>
                          <a:latin typeface="Franklin Gothic Book"/>
                          <a:cs typeface="Franklin Gothic Book"/>
                        </a:rPr>
                        <a:t>clients</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endParaRPr lang="en-US" sz="1400" dirty="0">
                        <a:latin typeface="Franklin Gothic Book"/>
                        <a:cs typeface="Franklin Gothic Book"/>
                      </a:endParaRPr>
                    </a:p>
                    <a:p>
                      <a:pPr marL="62230">
                        <a:lnSpc>
                          <a:spcPts val="1200"/>
                        </a:lnSpc>
                      </a:pPr>
                      <a:r>
                        <a:rPr lang="en-US" sz="1400" dirty="0">
                          <a:latin typeface="Franklin Gothic Book"/>
                          <a:cs typeface="Franklin Gothic Book"/>
                        </a:rPr>
                        <a:t>390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r>
                        <a:rPr lang="en-US" sz="1400" dirty="0">
                          <a:latin typeface="Franklin Gothic Book"/>
                          <a:cs typeface="Franklin Gothic Book"/>
                        </a:rPr>
                        <a:t>65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6"/>
                  </a:ext>
                </a:extLst>
              </a:tr>
              <a:tr h="281127">
                <a:tc>
                  <a:txBody>
                    <a:bodyPr/>
                    <a:lstStyle/>
                    <a:p>
                      <a:pPr marL="62230">
                        <a:lnSpc>
                          <a:spcPts val="1200"/>
                        </a:lnSpc>
                      </a:pPr>
                      <a:r>
                        <a:rPr sz="1400" spc="5" dirty="0">
                          <a:solidFill>
                            <a:srgbClr val="FFFFFF"/>
                          </a:solidFill>
                          <a:latin typeface="Franklin Gothic Book"/>
                          <a:cs typeface="Franklin Gothic Book"/>
                        </a:rPr>
                        <a:t>STRMU</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59</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10</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7"/>
                  </a:ext>
                </a:extLst>
              </a:tr>
              <a:tr h="281128">
                <a:tc>
                  <a:txBody>
                    <a:bodyPr/>
                    <a:lstStyle/>
                    <a:p>
                      <a:pPr marL="62230">
                        <a:lnSpc>
                          <a:spcPts val="1200"/>
                        </a:lnSpc>
                      </a:pPr>
                      <a:r>
                        <a:rPr sz="1400" spc="5" dirty="0">
                          <a:solidFill>
                            <a:srgbClr val="FFFFFF"/>
                          </a:solidFill>
                          <a:latin typeface="Franklin Gothic Book"/>
                          <a:cs typeface="Franklin Gothic Book"/>
                        </a:rPr>
                        <a:t>TBRA</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208</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35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8"/>
                  </a:ext>
                </a:extLst>
              </a:tr>
              <a:tr h="281128">
                <a:tc>
                  <a:txBody>
                    <a:bodyPr/>
                    <a:lstStyle/>
                    <a:p>
                      <a:pPr marL="62230">
                        <a:lnSpc>
                          <a:spcPts val="1200"/>
                        </a:lnSpc>
                      </a:pPr>
                      <a:r>
                        <a:rPr sz="1400" spc="5" dirty="0">
                          <a:solidFill>
                            <a:srgbClr val="FFFFFF"/>
                          </a:solidFill>
                          <a:latin typeface="Franklin Gothic Book"/>
                          <a:cs typeface="Franklin Gothic Book"/>
                        </a:rPr>
                        <a:t>PHP</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93</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15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9"/>
                  </a:ext>
                </a:extLst>
              </a:tr>
              <a:tr h="281127">
                <a:tc>
                  <a:txBody>
                    <a:bodyPr/>
                    <a:lstStyle/>
                    <a:p>
                      <a:pPr marL="62230">
                        <a:lnSpc>
                          <a:spcPts val="1200"/>
                        </a:lnSpc>
                      </a:pPr>
                      <a:r>
                        <a:rPr sz="1400" spc="5" dirty="0">
                          <a:solidFill>
                            <a:srgbClr val="FFFFFF"/>
                          </a:solidFill>
                          <a:latin typeface="Franklin Gothic Book"/>
                          <a:cs typeface="Franklin Gothic Book"/>
                        </a:rPr>
                        <a:t>Master</a:t>
                      </a:r>
                      <a:r>
                        <a:rPr sz="1400" spc="-110" dirty="0">
                          <a:solidFill>
                            <a:srgbClr val="FFFFFF"/>
                          </a:solidFill>
                          <a:latin typeface="Franklin Gothic Book"/>
                          <a:cs typeface="Franklin Gothic Book"/>
                        </a:rPr>
                        <a:t> </a:t>
                      </a:r>
                      <a:r>
                        <a:rPr sz="1400" dirty="0">
                          <a:solidFill>
                            <a:srgbClr val="FFFFFF"/>
                          </a:solidFill>
                          <a:latin typeface="Franklin Gothic Book"/>
                          <a:cs typeface="Franklin Gothic Book"/>
                        </a:rPr>
                        <a:t>Leasing</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30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extLst>
                  <a:ext uri="{0D108BD9-81ED-4DB2-BD59-A6C34878D82A}">
                    <a16:rowId xmlns:a16="http://schemas.microsoft.com/office/drawing/2014/main" val="10010"/>
                  </a:ext>
                </a:extLst>
              </a:tr>
            </a:tbl>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1190586"/>
            <a:ext cx="6569455" cy="1534753"/>
          </a:xfrm>
          <a:prstGeom prst="rect">
            <a:avLst/>
          </a:prstGeom>
        </p:spPr>
        <p:txBody>
          <a:bodyPr vert="horz" wrap="square" lIns="0" tIns="403262" rIns="0" bIns="0" rtlCol="0">
            <a:spAutoFit/>
          </a:bodyPr>
          <a:lstStyle/>
          <a:p>
            <a:pPr marL="897890" marR="5080" indent="226695">
              <a:lnSpc>
                <a:spcPct val="120000"/>
              </a:lnSpc>
            </a:pPr>
            <a:r>
              <a:rPr dirty="0"/>
              <a:t>MHC </a:t>
            </a:r>
            <a:r>
              <a:rPr spc="-5" dirty="0"/>
              <a:t>Federal Programs  Proposed Allocation</a:t>
            </a:r>
            <a:r>
              <a:rPr spc="-210" dirty="0"/>
              <a:t> </a:t>
            </a:r>
            <a:r>
              <a:rPr spc="-10" dirty="0"/>
              <a:t>202</a:t>
            </a:r>
            <a:r>
              <a:rPr lang="en-US" spc="-10" dirty="0"/>
              <a:t>2</a:t>
            </a:r>
            <a:endParaRPr spc="-10" dirty="0"/>
          </a:p>
        </p:txBody>
      </p:sp>
      <p:sp>
        <p:nvSpPr>
          <p:cNvPr id="3" name="object 3"/>
          <p:cNvSpPr txBox="1"/>
          <p:nvPr/>
        </p:nvSpPr>
        <p:spPr>
          <a:xfrm>
            <a:off x="1893697" y="3428238"/>
            <a:ext cx="5871845" cy="1843405"/>
          </a:xfrm>
          <a:prstGeom prst="rect">
            <a:avLst/>
          </a:prstGeom>
        </p:spPr>
        <p:txBody>
          <a:bodyPr vert="horz" wrap="square" lIns="0" tIns="0" rIns="0" bIns="0" rtlCol="0">
            <a:spAutoFit/>
          </a:bodyPr>
          <a:lstStyle/>
          <a:p>
            <a:pPr marL="12700" marR="5080" indent="40640">
              <a:lnSpc>
                <a:spcPct val="100000"/>
              </a:lnSpc>
              <a:tabLst>
                <a:tab pos="1127760" algn="l"/>
              </a:tabLst>
            </a:pPr>
            <a:r>
              <a:rPr sz="2400" b="1" spc="-5" dirty="0">
                <a:latin typeface="Arial Narrow"/>
                <a:cs typeface="Arial Narrow"/>
              </a:rPr>
              <a:t>The proposed allocation of funds </a:t>
            </a:r>
            <a:r>
              <a:rPr sz="2400" b="1" dirty="0">
                <a:latin typeface="Arial Narrow"/>
                <a:cs typeface="Arial Narrow"/>
              </a:rPr>
              <a:t>for </a:t>
            </a:r>
            <a:r>
              <a:rPr sz="2400" b="1" spc="-5" dirty="0">
                <a:latin typeface="Arial Narrow"/>
                <a:cs typeface="Arial Narrow"/>
              </a:rPr>
              <a:t>202</a:t>
            </a:r>
            <a:r>
              <a:rPr lang="en-US" sz="2400" b="1" spc="-5" dirty="0">
                <a:latin typeface="Arial Narrow"/>
                <a:cs typeface="Arial Narrow"/>
              </a:rPr>
              <a:t>2</a:t>
            </a:r>
            <a:r>
              <a:rPr sz="2400" b="1" spc="-5" dirty="0">
                <a:latin typeface="Arial Narrow"/>
                <a:cs typeface="Arial Narrow"/>
              </a:rPr>
              <a:t> are  estimated based on </a:t>
            </a:r>
            <a:r>
              <a:rPr sz="2400" b="1" dirty="0">
                <a:latin typeface="Arial Narrow"/>
                <a:cs typeface="Arial Narrow"/>
              </a:rPr>
              <a:t>the </a:t>
            </a:r>
            <a:r>
              <a:rPr sz="2400" b="1" spc="-5" dirty="0">
                <a:latin typeface="Arial Narrow"/>
                <a:cs typeface="Arial Narrow"/>
              </a:rPr>
              <a:t>amount received </a:t>
            </a:r>
            <a:r>
              <a:rPr sz="2400" b="1" dirty="0">
                <a:latin typeface="Arial Narrow"/>
                <a:cs typeface="Arial Narrow"/>
              </a:rPr>
              <a:t>in </a:t>
            </a:r>
            <a:r>
              <a:rPr sz="2400" b="1" spc="-5" dirty="0">
                <a:latin typeface="Arial Narrow"/>
                <a:cs typeface="Arial Narrow"/>
              </a:rPr>
              <a:t>202</a:t>
            </a:r>
            <a:r>
              <a:rPr lang="en-US" sz="2400" b="1" spc="-5" dirty="0">
                <a:latin typeface="Arial Narrow"/>
                <a:cs typeface="Arial Narrow"/>
              </a:rPr>
              <a:t>1</a:t>
            </a:r>
            <a:r>
              <a:rPr sz="2400" b="1" spc="-5" dirty="0">
                <a:latin typeface="Arial Narrow"/>
                <a:cs typeface="Arial Narrow"/>
              </a:rPr>
              <a:t>  funding.	Allocations </a:t>
            </a:r>
            <a:r>
              <a:rPr sz="2400" b="1" dirty="0">
                <a:latin typeface="Arial Narrow"/>
                <a:cs typeface="Arial Narrow"/>
              </a:rPr>
              <a:t>to </a:t>
            </a:r>
            <a:r>
              <a:rPr sz="2400" b="1" spc="-5" dirty="0">
                <a:latin typeface="Arial Narrow"/>
                <a:cs typeface="Arial Narrow"/>
              </a:rPr>
              <a:t>activities will</a:t>
            </a:r>
            <a:r>
              <a:rPr sz="2400" b="1" spc="25" dirty="0">
                <a:latin typeface="Arial Narrow"/>
                <a:cs typeface="Arial Narrow"/>
              </a:rPr>
              <a:t> </a:t>
            </a:r>
            <a:r>
              <a:rPr sz="2400" b="1" spc="-5" dirty="0">
                <a:latin typeface="Arial Narrow"/>
                <a:cs typeface="Arial Narrow"/>
              </a:rPr>
              <a:t>be</a:t>
            </a:r>
            <a:r>
              <a:rPr sz="2400" b="1" spc="10" dirty="0">
                <a:latin typeface="Arial Narrow"/>
                <a:cs typeface="Arial Narrow"/>
              </a:rPr>
              <a:t> </a:t>
            </a:r>
            <a:r>
              <a:rPr sz="2400" b="1" spc="-5" dirty="0">
                <a:latin typeface="Arial Narrow"/>
                <a:cs typeface="Arial Narrow"/>
              </a:rPr>
              <a:t>adjusted  proportionately based on actual Federal</a:t>
            </a:r>
            <a:r>
              <a:rPr sz="2400" b="1" spc="50" dirty="0">
                <a:latin typeface="Arial Narrow"/>
                <a:cs typeface="Arial Narrow"/>
              </a:rPr>
              <a:t> </a:t>
            </a:r>
            <a:r>
              <a:rPr sz="2400" b="1" spc="-5" dirty="0">
                <a:latin typeface="Arial Narrow"/>
                <a:cs typeface="Arial Narrow"/>
              </a:rPr>
              <a:t>Funds</a:t>
            </a:r>
            <a:endParaRPr sz="2400" dirty="0">
              <a:latin typeface="Arial Narrow"/>
              <a:cs typeface="Arial Narrow"/>
            </a:endParaRPr>
          </a:p>
          <a:p>
            <a:pPr marL="1926589">
              <a:lnSpc>
                <a:spcPts val="2870"/>
              </a:lnSpc>
            </a:pPr>
            <a:r>
              <a:rPr sz="2400" b="1" spc="-5" dirty="0">
                <a:latin typeface="Arial Narrow"/>
                <a:cs typeface="Arial Narrow"/>
              </a:rPr>
              <a:t>Received </a:t>
            </a:r>
            <a:r>
              <a:rPr sz="2400" b="1" dirty="0">
                <a:latin typeface="Arial Narrow"/>
                <a:cs typeface="Arial Narrow"/>
              </a:rPr>
              <a:t>in</a:t>
            </a:r>
            <a:r>
              <a:rPr sz="2400" b="1" spc="-30" dirty="0">
                <a:latin typeface="Arial Narrow"/>
                <a:cs typeface="Arial Narrow"/>
              </a:rPr>
              <a:t> </a:t>
            </a:r>
            <a:r>
              <a:rPr sz="2400" b="1" spc="-10" dirty="0">
                <a:latin typeface="Arial Narrow"/>
                <a:cs typeface="Arial Narrow"/>
              </a:rPr>
              <a:t>202</a:t>
            </a:r>
            <a:r>
              <a:rPr lang="en-US" sz="2400" b="1" spc="-10" dirty="0">
                <a:latin typeface="Arial Narrow"/>
                <a:cs typeface="Arial Narrow"/>
              </a:rPr>
              <a:t>2</a:t>
            </a:r>
            <a:endParaRPr sz="2400" dirty="0">
              <a:latin typeface="Arial Narrow"/>
              <a:cs typeface="Arial Narrow"/>
            </a:endParaRPr>
          </a:p>
        </p:txBody>
      </p:sp>
      <p:sp>
        <p:nvSpPr>
          <p:cNvPr id="4" name="object 3">
            <a:extLst>
              <a:ext uri="{FF2B5EF4-FFF2-40B4-BE49-F238E27FC236}">
                <a16:creationId xmlns:a16="http://schemas.microsoft.com/office/drawing/2014/main" id="{6D108406-F8F3-4100-8C28-EA1ADA56237B}"/>
              </a:ext>
            </a:extLst>
          </p:cNvPr>
          <p:cNvSpPr/>
          <p:nvPr/>
        </p:nvSpPr>
        <p:spPr>
          <a:xfrm>
            <a:off x="219393" y="5562600"/>
            <a:ext cx="1092708" cy="853439"/>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5245B67D-AA12-4422-BC7F-93AF9EEF70DB}"/>
              </a:ext>
            </a:extLst>
          </p:cNvPr>
          <p:cNvSpPr/>
          <p:nvPr/>
        </p:nvSpPr>
        <p:spPr>
          <a:xfrm>
            <a:off x="1600200" y="5747765"/>
            <a:ext cx="457199" cy="4831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944965718"/>
              </p:ext>
            </p:extLst>
          </p:nvPr>
        </p:nvGraphicFramePr>
        <p:xfrm>
          <a:off x="609600" y="304800"/>
          <a:ext cx="8147050" cy="5706292"/>
        </p:xfrm>
        <a:graphic>
          <a:graphicData uri="http://schemas.openxmlformats.org/drawingml/2006/table">
            <a:tbl>
              <a:tblPr firstRow="1" bandRow="1">
                <a:tableStyleId>{2D5ABB26-0587-4C30-8999-92F81FD0307C}</a:tableStyleId>
              </a:tblPr>
              <a:tblGrid>
                <a:gridCol w="1624085">
                  <a:extLst>
                    <a:ext uri="{9D8B030D-6E8A-4147-A177-3AD203B41FA5}">
                      <a16:colId xmlns:a16="http://schemas.microsoft.com/office/drawing/2014/main" val="20000"/>
                    </a:ext>
                  </a:extLst>
                </a:gridCol>
                <a:gridCol w="2880755">
                  <a:extLst>
                    <a:ext uri="{9D8B030D-6E8A-4147-A177-3AD203B41FA5}">
                      <a16:colId xmlns:a16="http://schemas.microsoft.com/office/drawing/2014/main" val="20001"/>
                    </a:ext>
                  </a:extLst>
                </a:gridCol>
                <a:gridCol w="3642210">
                  <a:extLst>
                    <a:ext uri="{9D8B030D-6E8A-4147-A177-3AD203B41FA5}">
                      <a16:colId xmlns:a16="http://schemas.microsoft.com/office/drawing/2014/main" val="20002"/>
                    </a:ext>
                  </a:extLst>
                </a:gridCol>
              </a:tblGrid>
              <a:tr h="933482">
                <a:tc>
                  <a:txBody>
                    <a:bodyPr/>
                    <a:lstStyle/>
                    <a:p>
                      <a:pPr algn="ctr">
                        <a:lnSpc>
                          <a:spcPct val="100000"/>
                        </a:lnSpc>
                        <a:spcBef>
                          <a:spcPts val="10"/>
                        </a:spcBef>
                      </a:pPr>
                      <a:r>
                        <a:rPr sz="1800" dirty="0">
                          <a:solidFill>
                            <a:srgbClr val="FFFFFF"/>
                          </a:solidFill>
                          <a:latin typeface="Franklin Gothic Book"/>
                          <a:cs typeface="Franklin Gothic Book"/>
                        </a:rPr>
                        <a:t>Program</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sz="1800" spc="-5" dirty="0">
                          <a:solidFill>
                            <a:srgbClr val="FFFFFF"/>
                          </a:solidFill>
                          <a:latin typeface="Franklin Gothic Book"/>
                          <a:cs typeface="Franklin Gothic Book"/>
                        </a:rPr>
                        <a:t>Activities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82550" marR="7620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sz="1800" dirty="0">
                          <a:solidFill>
                            <a:srgbClr val="FFFFFF"/>
                          </a:solidFill>
                          <a:latin typeface="Franklin Gothic Book"/>
                          <a:cs typeface="Franklin Gothic Book"/>
                        </a:rPr>
                        <a:t>amount</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1</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264505">
                <a:tc>
                  <a:txBody>
                    <a:bodyPr/>
                    <a:lstStyle/>
                    <a:p>
                      <a:pPr algn="ctr">
                        <a:lnSpc>
                          <a:spcPts val="1825"/>
                        </a:lnSpc>
                      </a:pP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sz="1600" spc="-5" dirty="0">
                          <a:latin typeface="Franklin Gothic Book"/>
                          <a:cs typeface="Franklin Gothic Book"/>
                        </a:rPr>
                        <a:t>Rapid</a:t>
                      </a:r>
                      <a:r>
                        <a:rPr sz="1600" spc="-75" dirty="0">
                          <a:latin typeface="Franklin Gothic Book"/>
                          <a:cs typeface="Franklin Gothic Book"/>
                        </a:rPr>
                        <a:t> </a:t>
                      </a:r>
                      <a:r>
                        <a:rPr sz="1600" spc="-10" dirty="0">
                          <a:latin typeface="Franklin Gothic Book"/>
                          <a:cs typeface="Franklin Gothic Book"/>
                        </a:rPr>
                        <a:t>Re-Housing</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r">
                        <a:lnSpc>
                          <a:spcPts val="1825"/>
                        </a:lnSpc>
                      </a:pPr>
                      <a:r>
                        <a:rPr sz="1600" spc="-5" dirty="0">
                          <a:latin typeface="Franklin Gothic Book"/>
                          <a:cs typeface="Franklin Gothic Book"/>
                        </a:rPr>
                        <a:t>$</a:t>
                      </a:r>
                      <a:r>
                        <a:rPr lang="en-US" sz="1600" spc="-5" dirty="0">
                          <a:latin typeface="Franklin Gothic Book"/>
                          <a:cs typeface="Franklin Gothic Book"/>
                        </a:rPr>
                        <a:t>447,469</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1"/>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Shelter</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sz="1600" dirty="0">
                          <a:latin typeface="Franklin Gothic Book"/>
                          <a:cs typeface="Franklin Gothic Book"/>
                        </a:rPr>
                        <a:t>$</a:t>
                      </a:r>
                      <a:r>
                        <a:rPr lang="en-US" sz="1600" dirty="0">
                          <a:latin typeface="Franklin Gothic Book"/>
                          <a:cs typeface="Franklin Gothic Book"/>
                        </a:rPr>
                        <a:t>974,000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2"/>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Homeless</a:t>
                      </a:r>
                      <a:r>
                        <a:rPr sz="1600" spc="-30" dirty="0">
                          <a:latin typeface="Franklin Gothic Book"/>
                          <a:cs typeface="Franklin Gothic Book"/>
                        </a:rPr>
                        <a:t> </a:t>
                      </a:r>
                      <a:r>
                        <a:rPr sz="1600" spc="-10" dirty="0">
                          <a:latin typeface="Franklin Gothic Book"/>
                          <a:cs typeface="Franklin Gothic Book"/>
                        </a:rPr>
                        <a:t>Prevention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241,944</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3"/>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5" dirty="0">
                          <a:latin typeface="Franklin Gothic Book"/>
                          <a:cs typeface="Franklin Gothic Book"/>
                        </a:rPr>
                        <a:t>Street</a:t>
                      </a:r>
                      <a:r>
                        <a:rPr sz="1600" spc="-90" dirty="0">
                          <a:latin typeface="Franklin Gothic Book"/>
                          <a:cs typeface="Franklin Gothic Book"/>
                        </a:rPr>
                        <a:t> </a:t>
                      </a:r>
                      <a:r>
                        <a:rPr sz="1600" spc="-5" dirty="0">
                          <a:latin typeface="Franklin Gothic Book"/>
                          <a:cs typeface="Franklin Gothic Book"/>
                        </a:rPr>
                        <a:t>Outreach</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6515"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439,100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4"/>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HMIS*</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132,555</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5"/>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State</a:t>
                      </a:r>
                      <a:r>
                        <a:rPr sz="1600" spc="-60" dirty="0">
                          <a:latin typeface="Franklin Gothic Book"/>
                          <a:cs typeface="Franklin Gothic Book"/>
                        </a:rPr>
                        <a:t> </a:t>
                      </a:r>
                      <a:r>
                        <a:rPr sz="1600" spc="-5" dirty="0">
                          <a:latin typeface="Franklin Gothic Book"/>
                          <a:cs typeface="Franklin Gothic Book"/>
                        </a:rPr>
                        <a:t>Administration</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715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120,000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6"/>
                  </a:ext>
                </a:extLst>
              </a:tr>
              <a:tr h="276219">
                <a:tc>
                  <a:txBody>
                    <a:bodyPr/>
                    <a:lstStyle/>
                    <a:p>
                      <a:pPr algn="ctr">
                        <a:lnSpc>
                          <a:spcPct val="100000"/>
                        </a:lnSpc>
                        <a:spcBef>
                          <a:spcPts val="5"/>
                        </a:spcBef>
                      </a:pPr>
                      <a:r>
                        <a:rPr sz="1600" spc="-35" dirty="0">
                          <a:solidFill>
                            <a:srgbClr val="FFFFFF"/>
                          </a:solidFill>
                          <a:latin typeface="Franklin Gothic Book"/>
                          <a:cs typeface="Franklin Gothic Book"/>
                        </a:rPr>
                        <a:t>TOTAL</a:t>
                      </a:r>
                      <a:r>
                        <a:rPr sz="1600" spc="-120" dirty="0">
                          <a:solidFill>
                            <a:srgbClr val="FFFFFF"/>
                          </a:solidFill>
                          <a:latin typeface="Franklin Gothic Book"/>
                          <a:cs typeface="Franklin Gothic Book"/>
                        </a:rPr>
                        <a:t> </a:t>
                      </a: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6515" algn="r">
                        <a:lnSpc>
                          <a:spcPct val="100000"/>
                        </a:lnSpc>
                        <a:spcBef>
                          <a:spcPts val="5"/>
                        </a:spcBef>
                      </a:pPr>
                      <a:r>
                        <a:rPr sz="1600" b="1" spc="-5" dirty="0">
                          <a:latin typeface="Franklin Gothic Book"/>
                          <a:cs typeface="Franklin Gothic Book"/>
                        </a:rPr>
                        <a:t>$</a:t>
                      </a:r>
                      <a:r>
                        <a:rPr sz="1600" b="1" spc="-80" dirty="0">
                          <a:latin typeface="Franklin Gothic Book"/>
                          <a:cs typeface="Franklin Gothic Book"/>
                        </a:rPr>
                        <a:t> </a:t>
                      </a:r>
                      <a:r>
                        <a:rPr lang="en-US" sz="1600" b="1" spc="-80" dirty="0">
                          <a:latin typeface="Franklin Gothic Book"/>
                          <a:cs typeface="Franklin Gothic Book"/>
                        </a:rPr>
                        <a:t>2,355,068</a:t>
                      </a:r>
                      <a:endParaRPr sz="1600" b="1"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7"/>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8"/>
                  </a:ext>
                </a:extLst>
              </a:tr>
              <a:tr h="264505">
                <a:tc>
                  <a:txBody>
                    <a:bodyPr/>
                    <a:lstStyle/>
                    <a:p>
                      <a:pPr algn="ctr">
                        <a:lnSpc>
                          <a:spcPct val="100000"/>
                        </a:lnSpc>
                        <a:spcBef>
                          <a:spcPts val="5"/>
                        </a:spcBef>
                      </a:pPr>
                      <a:r>
                        <a:rPr sz="1600" dirty="0">
                          <a:solidFill>
                            <a:srgbClr val="FFFFFF"/>
                          </a:solidFill>
                          <a:latin typeface="Franklin Gothic Book"/>
                          <a:cs typeface="Franklin Gothic Book"/>
                        </a:rPr>
                        <a:t>HOME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Homeowner</a:t>
                      </a:r>
                      <a:r>
                        <a:rPr sz="1600" spc="-25" dirty="0">
                          <a:latin typeface="Franklin Gothic Book"/>
                          <a:cs typeface="Franklin Gothic Book"/>
                        </a:rPr>
                        <a:t> </a:t>
                      </a:r>
                      <a:r>
                        <a:rPr sz="1600" spc="-5" dirty="0">
                          <a:latin typeface="Franklin Gothic Book"/>
                          <a:cs typeface="Franklin Gothic Book"/>
                        </a:rPr>
                        <a:t>Rehabilitation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$2,324,382</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9"/>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Rental</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$3,830,540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0"/>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35" algn="ctr">
                        <a:lnSpc>
                          <a:spcPct val="100000"/>
                        </a:lnSpc>
                        <a:spcBef>
                          <a:spcPts val="5"/>
                        </a:spcBef>
                      </a:pPr>
                      <a:r>
                        <a:rPr sz="1600" spc="-10" dirty="0">
                          <a:latin typeface="Franklin Gothic Book"/>
                          <a:cs typeface="Franklin Gothic Book"/>
                        </a:rPr>
                        <a:t>Home </a:t>
                      </a:r>
                      <a:r>
                        <a:rPr sz="1600" spc="-15" dirty="0">
                          <a:latin typeface="Franklin Gothic Book"/>
                          <a:cs typeface="Franklin Gothic Book"/>
                        </a:rPr>
                        <a:t>Buyer</a:t>
                      </a:r>
                      <a:r>
                        <a:rPr sz="1600" spc="-5" dirty="0">
                          <a:latin typeface="Franklin Gothic Book"/>
                          <a:cs typeface="Franklin Gothic Book"/>
                        </a:rPr>
                        <a:t> Assistance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$1,000,000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1"/>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CHDO</a:t>
                      </a:r>
                      <a:r>
                        <a:rPr sz="1600" spc="-70" dirty="0">
                          <a:latin typeface="Franklin Gothic Book"/>
                          <a:cs typeface="Franklin Gothic Book"/>
                        </a:rPr>
                        <a:t> </a:t>
                      </a:r>
                      <a:r>
                        <a:rPr sz="1600" dirty="0">
                          <a:latin typeface="Franklin Gothic Book"/>
                          <a:cs typeface="Franklin Gothic Book"/>
                        </a:rPr>
                        <a:t>Set-Aside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$1,540,984</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2"/>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CHDO </a:t>
                      </a:r>
                      <a:r>
                        <a:rPr sz="1600" spc="-5" dirty="0">
                          <a:latin typeface="Franklin Gothic Book"/>
                          <a:cs typeface="Franklin Gothic Book"/>
                        </a:rPr>
                        <a:t>Operating</a:t>
                      </a:r>
                      <a:r>
                        <a:rPr sz="1600" spc="-10" dirty="0">
                          <a:latin typeface="Franklin Gothic Book"/>
                          <a:cs typeface="Franklin Gothic Book"/>
                        </a:rPr>
                        <a:t> Expenses</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$50,000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3"/>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Disaster</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$500,000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4"/>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State</a:t>
                      </a:r>
                      <a:r>
                        <a:rPr sz="1600" spc="-60" dirty="0">
                          <a:latin typeface="Franklin Gothic Book"/>
                          <a:cs typeface="Franklin Gothic Book"/>
                        </a:rPr>
                        <a:t> </a:t>
                      </a:r>
                      <a:r>
                        <a:rPr sz="1600" spc="-5" dirty="0">
                          <a:latin typeface="Franklin Gothic Book"/>
                          <a:cs typeface="Franklin Gothic Book"/>
                        </a:rPr>
                        <a:t>Administration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$1,027,323</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5"/>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6"/>
                  </a:ext>
                </a:extLst>
              </a:tr>
              <a:tr h="264506">
                <a:tc>
                  <a:txBody>
                    <a:bodyPr/>
                    <a:lstStyle/>
                    <a:p>
                      <a:pPr algn="ctr">
                        <a:lnSpc>
                          <a:spcPct val="100000"/>
                        </a:lnSpc>
                        <a:spcBef>
                          <a:spcPts val="5"/>
                        </a:spcBef>
                      </a:pPr>
                      <a:r>
                        <a:rPr sz="1600" spc="-35" dirty="0">
                          <a:solidFill>
                            <a:srgbClr val="FFFFFF"/>
                          </a:solidFill>
                          <a:latin typeface="Franklin Gothic Book"/>
                          <a:cs typeface="Franklin Gothic Book"/>
                        </a:rPr>
                        <a:t>TOTAL</a:t>
                      </a:r>
                      <a:r>
                        <a:rPr sz="1600" spc="-105" dirty="0">
                          <a:solidFill>
                            <a:srgbClr val="FFFFFF"/>
                          </a:solidFill>
                          <a:latin typeface="Franklin Gothic Book"/>
                          <a:cs typeface="Franklin Gothic Book"/>
                        </a:rPr>
                        <a:t> </a:t>
                      </a:r>
                      <a:r>
                        <a:rPr sz="1600" dirty="0">
                          <a:solidFill>
                            <a:srgbClr val="FFFFFF"/>
                          </a:solidFill>
                          <a:latin typeface="Franklin Gothic Book"/>
                          <a:cs typeface="Franklin Gothic Book"/>
                        </a:rPr>
                        <a:t>HOME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6515" algn="r">
                        <a:lnSpc>
                          <a:spcPct val="100000"/>
                        </a:lnSpc>
                        <a:spcBef>
                          <a:spcPts val="5"/>
                        </a:spcBef>
                      </a:pPr>
                      <a:r>
                        <a:rPr lang="en-US" sz="1600" dirty="0">
                          <a:latin typeface="Franklin Gothic Book"/>
                          <a:cs typeface="Franklin Gothic Book"/>
                        </a:rPr>
                        <a:t>$10,273,229</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7"/>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686216597"/>
              </p:ext>
            </p:extLst>
          </p:nvPr>
        </p:nvGraphicFramePr>
        <p:xfrm>
          <a:off x="374650" y="469709"/>
          <a:ext cx="8381998" cy="5343142"/>
        </p:xfrm>
        <a:graphic>
          <a:graphicData uri="http://schemas.openxmlformats.org/drawingml/2006/table">
            <a:tbl>
              <a:tblPr firstRow="1" bandRow="1">
                <a:tableStyleId>{2D5ABB26-0587-4C30-8999-92F81FD0307C}</a:tableStyleId>
              </a:tblPr>
              <a:tblGrid>
                <a:gridCol w="1670922">
                  <a:extLst>
                    <a:ext uri="{9D8B030D-6E8A-4147-A177-3AD203B41FA5}">
                      <a16:colId xmlns:a16="http://schemas.microsoft.com/office/drawing/2014/main" val="20000"/>
                    </a:ext>
                  </a:extLst>
                </a:gridCol>
                <a:gridCol w="2963830">
                  <a:extLst>
                    <a:ext uri="{9D8B030D-6E8A-4147-A177-3AD203B41FA5}">
                      <a16:colId xmlns:a16="http://schemas.microsoft.com/office/drawing/2014/main" val="20001"/>
                    </a:ext>
                  </a:extLst>
                </a:gridCol>
                <a:gridCol w="3747246">
                  <a:extLst>
                    <a:ext uri="{9D8B030D-6E8A-4147-A177-3AD203B41FA5}">
                      <a16:colId xmlns:a16="http://schemas.microsoft.com/office/drawing/2014/main" val="20002"/>
                    </a:ext>
                  </a:extLst>
                </a:gridCol>
              </a:tblGrid>
              <a:tr h="926209">
                <a:tc>
                  <a:txBody>
                    <a:bodyPr/>
                    <a:lstStyle/>
                    <a:p>
                      <a:pPr marL="418465">
                        <a:lnSpc>
                          <a:spcPct val="100000"/>
                        </a:lnSpc>
                        <a:spcBef>
                          <a:spcPts val="10"/>
                        </a:spcBef>
                      </a:pPr>
                      <a:r>
                        <a:rPr sz="1800" dirty="0">
                          <a:solidFill>
                            <a:srgbClr val="FFFFFF"/>
                          </a:solidFill>
                          <a:latin typeface="Franklin Gothic Book"/>
                          <a:cs typeface="Franklin Gothic Book"/>
                        </a:rPr>
                        <a:t>Program</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3335" algn="ctr">
                        <a:lnSpc>
                          <a:spcPct val="100000"/>
                        </a:lnSpc>
                        <a:spcBef>
                          <a:spcPts val="10"/>
                        </a:spcBef>
                      </a:pPr>
                      <a:r>
                        <a:rPr sz="1800" spc="-5" dirty="0">
                          <a:solidFill>
                            <a:srgbClr val="FFFFFF"/>
                          </a:solidFill>
                          <a:latin typeface="Franklin Gothic Book"/>
                          <a:cs typeface="Franklin Gothic Book"/>
                        </a:rPr>
                        <a:t>Activities</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0795"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139700" marR="12065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sz="1800" dirty="0">
                          <a:solidFill>
                            <a:srgbClr val="FFFFFF"/>
                          </a:solidFill>
                          <a:latin typeface="Franklin Gothic Book"/>
                          <a:cs typeface="Franklin Gothic Book"/>
                        </a:rPr>
                        <a:t>amount</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1</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1132367">
                <a:tc>
                  <a:txBody>
                    <a:bodyPr/>
                    <a:lstStyle/>
                    <a:p>
                      <a:pPr marL="422909">
                        <a:lnSpc>
                          <a:spcPts val="2325"/>
                        </a:lnSpc>
                      </a:pPr>
                      <a:r>
                        <a:rPr sz="2000" spc="-5" dirty="0">
                          <a:solidFill>
                            <a:srgbClr val="FFFFFF"/>
                          </a:solidFill>
                          <a:latin typeface="Franklin Gothic Book"/>
                          <a:cs typeface="Franklin Gothic Book"/>
                        </a:rPr>
                        <a:t>HOPWA</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tc>
                  <a:txBody>
                    <a:bodyPr/>
                    <a:lstStyle/>
                    <a:p>
                      <a:pPr algn="ctr">
                        <a:lnSpc>
                          <a:spcPts val="2325"/>
                        </a:lnSpc>
                      </a:pPr>
                      <a:r>
                        <a:rPr sz="2000" dirty="0">
                          <a:solidFill>
                            <a:srgbClr val="FFFFFF"/>
                          </a:solidFill>
                          <a:latin typeface="Franklin Gothic Book"/>
                          <a:cs typeface="Franklin Gothic Book"/>
                        </a:rPr>
                        <a:t>Substantial</a:t>
                      </a:r>
                      <a:r>
                        <a:rPr sz="2000" spc="-65" dirty="0">
                          <a:solidFill>
                            <a:srgbClr val="FFFFFF"/>
                          </a:solidFill>
                          <a:latin typeface="Franklin Gothic Book"/>
                          <a:cs typeface="Franklin Gothic Book"/>
                        </a:rPr>
                        <a:t> </a:t>
                      </a:r>
                      <a:r>
                        <a:rPr sz="2000" spc="-10" dirty="0">
                          <a:solidFill>
                            <a:srgbClr val="FFFFFF"/>
                          </a:solidFill>
                          <a:latin typeface="Franklin Gothic Book"/>
                          <a:cs typeface="Franklin Gothic Book"/>
                        </a:rPr>
                        <a:t>Rehab/New</a:t>
                      </a:r>
                      <a:endParaRPr sz="2000" dirty="0">
                        <a:latin typeface="Franklin Gothic Book"/>
                        <a:cs typeface="Franklin Gothic Book"/>
                      </a:endParaRPr>
                    </a:p>
                    <a:p>
                      <a:pPr algn="ctr">
                        <a:lnSpc>
                          <a:spcPct val="100000"/>
                        </a:lnSpc>
                        <a:spcBef>
                          <a:spcPts val="360"/>
                        </a:spcBef>
                      </a:pPr>
                      <a:r>
                        <a:rPr sz="2000" dirty="0">
                          <a:solidFill>
                            <a:srgbClr val="FFFFFF"/>
                          </a:solidFill>
                          <a:latin typeface="Franklin Gothic Book"/>
                          <a:cs typeface="Franklin Gothic Book"/>
                        </a:rPr>
                        <a:t>Construction</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tc>
                  <a:txBody>
                    <a:bodyPr/>
                    <a:lstStyle/>
                    <a:p>
                      <a:pPr marR="53975" algn="r">
                        <a:lnSpc>
                          <a:spcPts val="2325"/>
                        </a:lnSpc>
                      </a:pPr>
                      <a:r>
                        <a:rPr sz="2000" spc="10" dirty="0">
                          <a:solidFill>
                            <a:srgbClr val="FFFFFF"/>
                          </a:solidFill>
                          <a:latin typeface="Franklin Gothic Book"/>
                          <a:cs typeface="Franklin Gothic Book"/>
                        </a:rPr>
                        <a:t>$5</a:t>
                      </a:r>
                      <a:r>
                        <a:rPr lang="en-US" sz="2000" spc="10" dirty="0">
                          <a:solidFill>
                            <a:srgbClr val="FFFFFF"/>
                          </a:solidFill>
                          <a:latin typeface="Franklin Gothic Book"/>
                          <a:cs typeface="Franklin Gothic Book"/>
                        </a:rPr>
                        <a:t>00,000</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1"/>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2325"/>
                        </a:lnSpc>
                      </a:pPr>
                      <a:r>
                        <a:rPr sz="2000" dirty="0">
                          <a:latin typeface="Franklin Gothic Book"/>
                          <a:cs typeface="Franklin Gothic Book"/>
                        </a:rPr>
                        <a:t>Services</a:t>
                      </a:r>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3975" algn="r">
                        <a:lnSpc>
                          <a:spcPts val="2325"/>
                        </a:lnSpc>
                      </a:pPr>
                      <a:r>
                        <a:rPr sz="2000" dirty="0">
                          <a:latin typeface="Franklin Gothic Book"/>
                          <a:cs typeface="Franklin Gothic Book"/>
                        </a:rPr>
                        <a:t>$</a:t>
                      </a:r>
                      <a:r>
                        <a:rPr lang="en-US" sz="2000" spc="-15" dirty="0">
                          <a:latin typeface="Franklin Gothic Book"/>
                          <a:cs typeface="Franklin Gothic Book"/>
                        </a:rPr>
                        <a:t>1,376,829</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2"/>
                  </a:ext>
                </a:extLst>
              </a:tr>
              <a:tr h="547427">
                <a:tc>
                  <a:txBody>
                    <a:bodyPr/>
                    <a:lstStyle/>
                    <a:p>
                      <a:pPr marL="73025">
                        <a:lnSpc>
                          <a:spcPct val="100000"/>
                        </a:lnSpc>
                        <a:spcBef>
                          <a:spcPts val="25"/>
                        </a:spcBef>
                      </a:pPr>
                      <a:r>
                        <a:rPr sz="2000" spc="-40" dirty="0">
                          <a:solidFill>
                            <a:srgbClr val="FFFFFF"/>
                          </a:solidFill>
                          <a:latin typeface="Franklin Gothic Book"/>
                          <a:cs typeface="Franklin Gothic Book"/>
                        </a:rPr>
                        <a:t>TOTAL</a:t>
                      </a:r>
                      <a:r>
                        <a:rPr sz="2000" spc="-130" dirty="0">
                          <a:solidFill>
                            <a:srgbClr val="FFFFFF"/>
                          </a:solidFill>
                          <a:latin typeface="Franklin Gothic Book"/>
                          <a:cs typeface="Franklin Gothic Book"/>
                        </a:rPr>
                        <a:t> </a:t>
                      </a:r>
                      <a:r>
                        <a:rPr sz="2000" spc="-5" dirty="0">
                          <a:solidFill>
                            <a:srgbClr val="FFFFFF"/>
                          </a:solidFill>
                          <a:latin typeface="Franklin Gothic Book"/>
                          <a:cs typeface="Franklin Gothic Book"/>
                        </a:rPr>
                        <a:t>HOPWA</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sz="2000" dirty="0">
                          <a:latin typeface="Franklin Gothic Book"/>
                          <a:cs typeface="Franklin Gothic Book"/>
                        </a:rPr>
                        <a:t>$</a:t>
                      </a:r>
                      <a:r>
                        <a:rPr lang="en-US" sz="2000" spc="-15" dirty="0">
                          <a:latin typeface="Franklin Gothic Book"/>
                          <a:cs typeface="Franklin Gothic Book"/>
                        </a:rPr>
                        <a:t>1,876,829</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3"/>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4"/>
                  </a:ext>
                </a:extLst>
              </a:tr>
              <a:tr h="547428">
                <a:tc>
                  <a:txBody>
                    <a:bodyPr/>
                    <a:lstStyle/>
                    <a:p>
                      <a:pPr algn="ctr">
                        <a:lnSpc>
                          <a:spcPct val="100000"/>
                        </a:lnSpc>
                        <a:spcBef>
                          <a:spcPts val="25"/>
                        </a:spcBef>
                      </a:pPr>
                      <a:r>
                        <a:rPr sz="2000" spc="5" dirty="0">
                          <a:solidFill>
                            <a:srgbClr val="FFFFFF"/>
                          </a:solidFill>
                          <a:latin typeface="Franklin Gothic Book"/>
                          <a:cs typeface="Franklin Gothic Book"/>
                        </a:rPr>
                        <a:t>HTF</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10"/>
                        </a:spcBef>
                      </a:pPr>
                      <a:r>
                        <a:rPr sz="1800" spc="-5" dirty="0">
                          <a:latin typeface="Franklin Gothic Book"/>
                          <a:cs typeface="Franklin Gothic Book"/>
                        </a:rPr>
                        <a:t>Construction/Rehabilitation</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2000" dirty="0">
                          <a:latin typeface="Franklin Gothic Book"/>
                          <a:cs typeface="Franklin Gothic Book"/>
                        </a:rPr>
                        <a:t>$3,610,816</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5"/>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25"/>
                        </a:spcBef>
                      </a:pPr>
                      <a:r>
                        <a:rPr sz="2000" spc="-5" dirty="0">
                          <a:latin typeface="Franklin Gothic Book"/>
                          <a:cs typeface="Franklin Gothic Book"/>
                        </a:rPr>
                        <a:t>Admin</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3975" algn="r">
                        <a:lnSpc>
                          <a:spcPct val="100000"/>
                        </a:lnSpc>
                        <a:spcBef>
                          <a:spcPts val="25"/>
                        </a:spcBef>
                      </a:pPr>
                      <a:r>
                        <a:rPr lang="en-US" sz="2000" dirty="0">
                          <a:latin typeface="Franklin Gothic Book"/>
                          <a:cs typeface="Franklin Gothic Book"/>
                        </a:rPr>
                        <a:t>$401,202</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6"/>
                  </a:ext>
                </a:extLst>
              </a:tr>
              <a:tr h="547427">
                <a:tc>
                  <a:txBody>
                    <a:bodyPr/>
                    <a:lstStyle/>
                    <a:p>
                      <a:pPr marL="61594">
                        <a:lnSpc>
                          <a:spcPct val="100000"/>
                        </a:lnSpc>
                        <a:spcBef>
                          <a:spcPts val="25"/>
                        </a:spcBef>
                      </a:pPr>
                      <a:r>
                        <a:rPr sz="2000" spc="-40" dirty="0">
                          <a:solidFill>
                            <a:srgbClr val="FFFFFF"/>
                          </a:solidFill>
                          <a:latin typeface="Franklin Gothic Book"/>
                          <a:cs typeface="Franklin Gothic Book"/>
                        </a:rPr>
                        <a:t>TOTAL</a:t>
                      </a:r>
                      <a:r>
                        <a:rPr sz="2000" spc="-140" dirty="0">
                          <a:solidFill>
                            <a:srgbClr val="FFFFFF"/>
                          </a:solidFill>
                          <a:latin typeface="Franklin Gothic Book"/>
                          <a:cs typeface="Franklin Gothic Book"/>
                        </a:rPr>
                        <a:t> </a:t>
                      </a:r>
                      <a:r>
                        <a:rPr sz="2000" spc="5" dirty="0">
                          <a:solidFill>
                            <a:srgbClr val="FFFFFF"/>
                          </a:solidFill>
                          <a:latin typeface="Franklin Gothic Book"/>
                          <a:cs typeface="Franklin Gothic Book"/>
                        </a:rPr>
                        <a:t>HTF</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2000" dirty="0">
                          <a:latin typeface="Franklin Gothic Book"/>
                          <a:cs typeface="Franklin Gothic Book"/>
                        </a:rPr>
                        <a:t>$4,012,018</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3A21-E72A-47A9-92C7-F64915673450}"/>
              </a:ext>
            </a:extLst>
          </p:cNvPr>
          <p:cNvSpPr>
            <a:spLocks noGrp="1"/>
          </p:cNvSpPr>
          <p:nvPr>
            <p:ph type="title"/>
          </p:nvPr>
        </p:nvSpPr>
        <p:spPr>
          <a:xfrm>
            <a:off x="1287272" y="1190586"/>
            <a:ext cx="6569455" cy="492443"/>
          </a:xfrm>
        </p:spPr>
        <p:txBody>
          <a:bodyPr/>
          <a:lstStyle/>
          <a:p>
            <a:pPr algn="ctr"/>
            <a:r>
              <a:rPr lang="en-US" dirty="0"/>
              <a:t>Funding Availability </a:t>
            </a:r>
          </a:p>
        </p:txBody>
      </p:sp>
      <p:graphicFrame>
        <p:nvGraphicFramePr>
          <p:cNvPr id="5" name="Table 4">
            <a:extLst>
              <a:ext uri="{FF2B5EF4-FFF2-40B4-BE49-F238E27FC236}">
                <a16:creationId xmlns:a16="http://schemas.microsoft.com/office/drawing/2014/main" id="{2CB01785-9103-427A-9AD6-3F9D0A93C3CF}"/>
              </a:ext>
            </a:extLst>
          </p:cNvPr>
          <p:cNvGraphicFramePr>
            <a:graphicFrameLocks noGrp="1"/>
          </p:cNvGraphicFramePr>
          <p:nvPr>
            <p:extLst>
              <p:ext uri="{D42A27DB-BD31-4B8C-83A1-F6EECF244321}">
                <p14:modId xmlns:p14="http://schemas.microsoft.com/office/powerpoint/2010/main" val="2650810962"/>
              </p:ext>
            </p:extLst>
          </p:nvPr>
        </p:nvGraphicFramePr>
        <p:xfrm>
          <a:off x="838200" y="2209800"/>
          <a:ext cx="7161212" cy="1991504"/>
        </p:xfrm>
        <a:graphic>
          <a:graphicData uri="http://schemas.openxmlformats.org/drawingml/2006/table">
            <a:tbl>
              <a:tblPr firstRow="1" bandRow="1">
                <a:tableStyleId>{2D5ABB26-0587-4C30-8999-92F81FD0307C}</a:tableStyleId>
              </a:tblPr>
              <a:tblGrid>
                <a:gridCol w="1624085">
                  <a:extLst>
                    <a:ext uri="{9D8B030D-6E8A-4147-A177-3AD203B41FA5}">
                      <a16:colId xmlns:a16="http://schemas.microsoft.com/office/drawing/2014/main" val="3755219063"/>
                    </a:ext>
                  </a:extLst>
                </a:gridCol>
                <a:gridCol w="2880755">
                  <a:extLst>
                    <a:ext uri="{9D8B030D-6E8A-4147-A177-3AD203B41FA5}">
                      <a16:colId xmlns:a16="http://schemas.microsoft.com/office/drawing/2014/main" val="67832176"/>
                    </a:ext>
                  </a:extLst>
                </a:gridCol>
                <a:gridCol w="2656372">
                  <a:extLst>
                    <a:ext uri="{9D8B030D-6E8A-4147-A177-3AD203B41FA5}">
                      <a16:colId xmlns:a16="http://schemas.microsoft.com/office/drawing/2014/main" val="965362899"/>
                    </a:ext>
                  </a:extLst>
                </a:gridCol>
              </a:tblGrid>
              <a:tr h="933482">
                <a:tc>
                  <a:txBody>
                    <a:bodyPr/>
                    <a:lstStyle/>
                    <a:p>
                      <a:pPr algn="ctr">
                        <a:lnSpc>
                          <a:spcPct val="100000"/>
                        </a:lnSpc>
                        <a:spcBef>
                          <a:spcPts val="10"/>
                        </a:spcBef>
                      </a:pPr>
                      <a:r>
                        <a:rPr lang="en-US" sz="1800" dirty="0">
                          <a:solidFill>
                            <a:srgbClr val="FFFFFF"/>
                          </a:solidFill>
                          <a:latin typeface="Franklin Gothic Book"/>
                          <a:cs typeface="Franklin Gothic Book"/>
                        </a:rPr>
                        <a:t>Available Grants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spc="-5" dirty="0">
                          <a:solidFill>
                            <a:srgbClr val="FFFFFF"/>
                          </a:solidFill>
                          <a:latin typeface="Franklin Gothic Book"/>
                          <a:cs typeface="Franklin Gothic Book"/>
                        </a:rPr>
                        <a:t>Application Open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dirty="0">
                          <a:solidFill>
                            <a:srgbClr val="FFFFFF"/>
                          </a:solidFill>
                          <a:latin typeface="Franklin Gothic Book"/>
                          <a:cs typeface="Franklin Gothic Book"/>
                        </a:rPr>
                        <a:t>Application Closed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306716574"/>
                  </a:ext>
                </a:extLst>
              </a:tr>
              <a:tr h="264505">
                <a:tc>
                  <a:txBody>
                    <a:bodyPr/>
                    <a:lstStyle/>
                    <a:p>
                      <a:pPr algn="ctr">
                        <a:lnSpc>
                          <a:spcPts val="1825"/>
                        </a:lnSpc>
                      </a:pP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lang="en-US" sz="1600" dirty="0">
                          <a:latin typeface="Franklin Gothic Book"/>
                          <a:cs typeface="Franklin Gothic Book"/>
                        </a:rPr>
                        <a:t>April 22, 2022</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ctr">
                        <a:lnSpc>
                          <a:spcPts val="1825"/>
                        </a:lnSpc>
                      </a:pPr>
                      <a:r>
                        <a:rPr lang="en-US" sz="1600" dirty="0">
                          <a:latin typeface="Franklin Gothic Book"/>
                          <a:cs typeface="Franklin Gothic Book"/>
                        </a:rPr>
                        <a:t>May 20, 2022</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125124371"/>
                  </a:ext>
                </a:extLst>
              </a:tr>
              <a:tr h="264506">
                <a:tc>
                  <a:txBody>
                    <a:bodyPr/>
                    <a:lstStyle/>
                    <a:p>
                      <a:pPr algn="ctr"/>
                      <a:r>
                        <a:rPr lang="en-US" sz="1600" dirty="0">
                          <a:solidFill>
                            <a:schemeClr val="bg1"/>
                          </a:solidFill>
                          <a:latin typeface="Franklin Gothic Book"/>
                          <a:cs typeface="Franklin Gothic Book"/>
                        </a:rPr>
                        <a:t>HOPWA</a:t>
                      </a:r>
                      <a:endParaRPr sz="1600" dirty="0">
                        <a:solidFill>
                          <a:schemeClr val="bg1"/>
                        </a:solidFill>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lang="en-US" sz="1600" dirty="0">
                          <a:latin typeface="Franklin Gothic Book"/>
                          <a:cs typeface="Franklin Gothic Book"/>
                        </a:rPr>
                        <a:t>April 22, 2022</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L="0" marR="0" lvl="0" indent="0" algn="ctr" defTabSz="914400" eaLnBrk="1" fontAlgn="auto" latinLnBrk="0" hangingPunct="1">
                        <a:lnSpc>
                          <a:spcPts val="1825"/>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Franklin Gothic Book"/>
                          <a:ea typeface="+mn-ea"/>
                          <a:cs typeface="Franklin Gothic Book"/>
                        </a:rPr>
                        <a:t>May 20, 2022</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920128713"/>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3289908948"/>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lnSpc>
                          <a:spcPct val="100000"/>
                        </a:lnSpc>
                        <a:spcBef>
                          <a:spcPts val="5"/>
                        </a:spcBef>
                      </a:pPr>
                      <a:endParaRPr sz="160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extLst>
                  <a:ext uri="{0D108BD9-81ED-4DB2-BD59-A6C34878D82A}">
                    <a16:rowId xmlns:a16="http://schemas.microsoft.com/office/drawing/2014/main" val="1382032607"/>
                  </a:ext>
                </a:extLst>
              </a:tr>
            </a:tbl>
          </a:graphicData>
        </a:graphic>
      </p:graphicFrame>
    </p:spTree>
    <p:extLst>
      <p:ext uri="{BB962C8B-B14F-4D97-AF65-F5344CB8AC3E}">
        <p14:creationId xmlns:p14="http://schemas.microsoft.com/office/powerpoint/2010/main" val="372517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2EB0-9B1A-49C2-ADD0-97BAAA00C761}"/>
              </a:ext>
            </a:extLst>
          </p:cNvPr>
          <p:cNvSpPr>
            <a:spLocks noGrp="1"/>
          </p:cNvSpPr>
          <p:nvPr>
            <p:ph type="ctrTitle"/>
          </p:nvPr>
        </p:nvSpPr>
        <p:spPr>
          <a:xfrm>
            <a:off x="304800" y="1219200"/>
            <a:ext cx="8458200" cy="492443"/>
          </a:xfrm>
        </p:spPr>
        <p:txBody>
          <a:bodyPr/>
          <a:lstStyle/>
          <a:p>
            <a:r>
              <a:rPr lang="en-US" dirty="0"/>
              <a:t>Change to State’s Citizen Participation Plan</a:t>
            </a:r>
          </a:p>
        </p:txBody>
      </p:sp>
      <p:sp>
        <p:nvSpPr>
          <p:cNvPr id="3" name="Subtitle 2">
            <a:extLst>
              <a:ext uri="{FF2B5EF4-FFF2-40B4-BE49-F238E27FC236}">
                <a16:creationId xmlns:a16="http://schemas.microsoft.com/office/drawing/2014/main" id="{AA2E9D5D-B0C8-46AA-8582-606D3BEB95AE}"/>
              </a:ext>
            </a:extLst>
          </p:cNvPr>
          <p:cNvSpPr>
            <a:spLocks noGrp="1"/>
          </p:cNvSpPr>
          <p:nvPr>
            <p:ph type="subTitle" idx="4"/>
          </p:nvPr>
        </p:nvSpPr>
        <p:spPr>
          <a:xfrm>
            <a:off x="152400" y="1711642"/>
            <a:ext cx="8839200" cy="4739759"/>
          </a:xfrm>
        </p:spPr>
        <p:txBody>
          <a:bodyPr/>
          <a:lstStyle/>
          <a:p>
            <a:pPr marL="0" marR="0">
              <a:spcBef>
                <a:spcPts val="0"/>
              </a:spcBef>
              <a:spcAft>
                <a:spcPts val="0"/>
              </a:spcAft>
            </a:pPr>
            <a:r>
              <a:rPr lang="en-US" sz="1600" b="1" i="1" dirty="0">
                <a:effectLst/>
                <a:latin typeface="Calibri" panose="020F0502020204030204" pitchFamily="34" charset="0"/>
                <a:ea typeface="Calibri" panose="020F0502020204030204" pitchFamily="34" charset="0"/>
              </a:rPr>
              <a:t>Federal Regulations: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24CFR91:501</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Amendments to the plan. The jurisdiction shall amend its approved plan whenever it makes one of the following decisions: </a:t>
            </a: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(1) To make a change in its allocation priorities or a change in the method of distribution of funds;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(2) To carry out an activity, using funds from any program covered by the consolidated plan (including program income, reimbursements, repayment, recaptures, or reallocations from HUD), not previously described in the action plan; or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(3) To change the purpose, scope, location, or beneficiaries of an activity.</a:t>
            </a:r>
            <a:endParaRPr lang="en-US" sz="1600" dirty="0">
              <a:effectLst/>
              <a:latin typeface="Calibri" panose="020F0502020204030204" pitchFamily="34" charset="0"/>
              <a:ea typeface="Calibri" panose="020F0502020204030204" pitchFamily="34" charset="0"/>
            </a:endParaRPr>
          </a:p>
          <a:p>
            <a:endParaRPr lang="en-US" dirty="0"/>
          </a:p>
          <a:p>
            <a:r>
              <a:rPr lang="en-US" sz="1800" b="1" i="1" dirty="0">
                <a:effectLst/>
                <a:latin typeface="Calibri" panose="020F0502020204030204" pitchFamily="34" charset="0"/>
                <a:ea typeface="Times New Roman" panose="02020603050405020304" pitchFamily="18" charset="0"/>
              </a:rPr>
              <a:t>Currently, the State’s Citizen Participation requires: the allocation or reallocation of more than 10%, unless provided for, otherwise in the plan</a:t>
            </a:r>
            <a:r>
              <a:rPr lang="en-US" sz="1800" i="1" dirty="0">
                <a:effectLst/>
                <a:latin typeface="Calibri" panose="020F0502020204030204" pitchFamily="34" charset="0"/>
                <a:ea typeface="Times New Roman" panose="02020603050405020304" pitchFamily="18" charset="0"/>
              </a:rPr>
              <a:t>;</a:t>
            </a:r>
          </a:p>
          <a:p>
            <a:endParaRPr lang="en-US" sz="1800" i="1" dirty="0">
              <a:latin typeface="Calibri" panose="020F0502020204030204" pitchFamily="34" charset="0"/>
              <a:ea typeface="Times New Roman" panose="02020603050405020304" pitchFamily="18" charset="0"/>
            </a:endParaRPr>
          </a:p>
          <a:p>
            <a:r>
              <a:rPr lang="en-US" sz="1800" b="1" i="1" dirty="0">
                <a:latin typeface="Calibri" panose="020F0502020204030204" pitchFamily="34" charset="0"/>
                <a:ea typeface="Times New Roman" panose="02020603050405020304" pitchFamily="18" charset="0"/>
              </a:rPr>
              <a:t>The State proposes to increase the allocation or reallocation amount from “more than 10%”, to “more than 50%”…to allow the use of HUD funds to meet demands more efficiently and effectively than currently allowed.</a:t>
            </a:r>
            <a:r>
              <a:rPr lang="en-US" sz="1800" b="1" i="1" dirty="0">
                <a:effectLst/>
                <a:latin typeface="Calibri" panose="020F0502020204030204" pitchFamily="34" charset="0"/>
                <a:ea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17997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4070" y="5778348"/>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5593183"/>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66930" y="714502"/>
            <a:ext cx="4688205" cy="631190"/>
          </a:xfrm>
          <a:prstGeom prst="rect">
            <a:avLst/>
          </a:prstGeom>
        </p:spPr>
        <p:txBody>
          <a:bodyPr vert="horz" wrap="square" lIns="0" tIns="0" rIns="0" bIns="0" rtlCol="0">
            <a:spAutoFit/>
          </a:bodyPr>
          <a:lstStyle/>
          <a:p>
            <a:pPr marL="12700">
              <a:lnSpc>
                <a:spcPct val="100000"/>
              </a:lnSpc>
            </a:pPr>
            <a:r>
              <a:rPr sz="4000" b="0" spc="170" dirty="0">
                <a:solidFill>
                  <a:srgbClr val="008A43"/>
                </a:solidFill>
                <a:latin typeface="Franklin Gothic Medium"/>
                <a:cs typeface="Franklin Gothic Medium"/>
              </a:rPr>
              <a:t>PUBLIC</a:t>
            </a:r>
            <a:r>
              <a:rPr sz="4000" b="0" spc="275" dirty="0">
                <a:solidFill>
                  <a:srgbClr val="008A43"/>
                </a:solidFill>
                <a:latin typeface="Franklin Gothic Medium"/>
                <a:cs typeface="Franklin Gothic Medium"/>
              </a:rPr>
              <a:t> </a:t>
            </a:r>
            <a:r>
              <a:rPr sz="4000" b="0" spc="180" dirty="0">
                <a:solidFill>
                  <a:srgbClr val="008A43"/>
                </a:solidFill>
                <a:latin typeface="Franklin Gothic Medium"/>
                <a:cs typeface="Franklin Gothic Medium"/>
              </a:rPr>
              <a:t>COMMENTS</a:t>
            </a:r>
            <a:endParaRPr sz="4000">
              <a:latin typeface="Franklin Gothic Medium"/>
              <a:cs typeface="Franklin Gothic Medium"/>
            </a:endParaRPr>
          </a:p>
        </p:txBody>
      </p:sp>
      <p:sp>
        <p:nvSpPr>
          <p:cNvPr id="5" name="object 5"/>
          <p:cNvSpPr/>
          <p:nvPr/>
        </p:nvSpPr>
        <p:spPr>
          <a:xfrm>
            <a:off x="381761"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6" name="object 6"/>
          <p:cNvSpPr txBox="1"/>
          <p:nvPr/>
        </p:nvSpPr>
        <p:spPr>
          <a:xfrm>
            <a:off x="518147" y="2052200"/>
            <a:ext cx="2287905" cy="322580"/>
          </a:xfrm>
          <a:prstGeom prst="rect">
            <a:avLst/>
          </a:prstGeom>
        </p:spPr>
        <p:txBody>
          <a:bodyPr vert="horz" wrap="square" lIns="0" tIns="0" rIns="0" bIns="0" rtlCol="0">
            <a:spAutoFit/>
          </a:bodyPr>
          <a:lstStyle/>
          <a:p>
            <a:pPr marL="12700">
              <a:lnSpc>
                <a:spcPct val="100000"/>
              </a:lnSpc>
            </a:pPr>
            <a:r>
              <a:rPr sz="2000" spc="5" dirty="0">
                <a:latin typeface="Franklin Gothic Book"/>
                <a:cs typeface="Franklin Gothic Book"/>
              </a:rPr>
              <a:t>Draft </a:t>
            </a:r>
            <a:r>
              <a:rPr sz="2000" spc="-5" dirty="0">
                <a:latin typeface="Franklin Gothic Book"/>
                <a:cs typeface="Franklin Gothic Book"/>
              </a:rPr>
              <a:t>Plan</a:t>
            </a:r>
            <a:r>
              <a:rPr sz="2000" spc="-70" dirty="0">
                <a:latin typeface="Franklin Gothic Book"/>
                <a:cs typeface="Franklin Gothic Book"/>
              </a:rPr>
              <a:t> </a:t>
            </a:r>
            <a:r>
              <a:rPr sz="2000" spc="-10" dirty="0">
                <a:latin typeface="Franklin Gothic Book"/>
                <a:cs typeface="Franklin Gothic Book"/>
              </a:rPr>
              <a:t>Availability</a:t>
            </a:r>
            <a:endParaRPr sz="2000">
              <a:latin typeface="Franklin Gothic Book"/>
              <a:cs typeface="Franklin Gothic Book"/>
            </a:endParaRPr>
          </a:p>
        </p:txBody>
      </p:sp>
      <p:sp>
        <p:nvSpPr>
          <p:cNvPr id="7" name="object 7"/>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a:p>
        </p:txBody>
      </p:sp>
      <p:sp>
        <p:nvSpPr>
          <p:cNvPr id="8" name="object 8"/>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49">
            <a:solidFill>
              <a:srgbClr val="CBDACF"/>
            </a:solidFill>
          </a:ln>
        </p:spPr>
        <p:txBody>
          <a:bodyPr wrap="square" lIns="0" tIns="0" rIns="0" bIns="0" rtlCol="0"/>
          <a:lstStyle/>
          <a:p>
            <a:endParaRPr/>
          </a:p>
        </p:txBody>
      </p:sp>
      <p:sp>
        <p:nvSpPr>
          <p:cNvPr id="9" name="object 9"/>
          <p:cNvSpPr txBox="1"/>
          <p:nvPr/>
        </p:nvSpPr>
        <p:spPr>
          <a:xfrm>
            <a:off x="474790" y="2810686"/>
            <a:ext cx="2176780" cy="502284"/>
          </a:xfrm>
          <a:prstGeom prst="rect">
            <a:avLst/>
          </a:prstGeom>
        </p:spPr>
        <p:txBody>
          <a:bodyPr vert="horz" wrap="square" lIns="0" tIns="0" rIns="0" bIns="0" rtlCol="0">
            <a:spAutoFit/>
          </a:bodyPr>
          <a:lstStyle/>
          <a:p>
            <a:pPr marL="12700">
              <a:lnSpc>
                <a:spcPts val="1914"/>
              </a:lnSpc>
            </a:pPr>
            <a:r>
              <a:rPr sz="1600" spc="-5" dirty="0">
                <a:latin typeface="Franklin Gothic Book"/>
                <a:cs typeface="Franklin Gothic Book"/>
              </a:rPr>
              <a:t>• </a:t>
            </a:r>
            <a:r>
              <a:rPr lang="en-US" sz="1600" spc="-5" dirty="0">
                <a:latin typeface="Franklin Gothic Book"/>
                <a:cs typeface="Franklin Gothic Book"/>
              </a:rPr>
              <a:t>April 1, 2022</a:t>
            </a:r>
            <a:endParaRPr sz="1600" dirty="0">
              <a:latin typeface="Franklin Gothic Book"/>
              <a:cs typeface="Franklin Gothic Book"/>
            </a:endParaRPr>
          </a:p>
          <a:p>
            <a:pPr marL="184785" indent="-172085">
              <a:lnSpc>
                <a:spcPts val="1914"/>
              </a:lnSpc>
              <a:buChar char="•"/>
              <a:tabLst>
                <a:tab pos="185420" algn="l"/>
              </a:tabLst>
            </a:pPr>
            <a:r>
              <a:rPr sz="1600" spc="-10" dirty="0">
                <a:latin typeface="Franklin Gothic Book"/>
                <a:cs typeface="Franklin Gothic Book"/>
                <a:hlinkClick r:id="rId4"/>
              </a:rPr>
              <a:t>www.mshomecorp.com</a:t>
            </a:r>
            <a:endParaRPr sz="1600" dirty="0">
              <a:latin typeface="Franklin Gothic Book"/>
              <a:cs typeface="Franklin Gothic Book"/>
            </a:endParaRPr>
          </a:p>
        </p:txBody>
      </p:sp>
      <p:sp>
        <p:nvSpPr>
          <p:cNvPr id="10" name="object 10"/>
          <p:cNvSpPr/>
          <p:nvPr/>
        </p:nvSpPr>
        <p:spPr>
          <a:xfrm>
            <a:off x="3277361" y="1719833"/>
            <a:ext cx="2562225" cy="1024255"/>
          </a:xfrm>
          <a:custGeom>
            <a:avLst/>
            <a:gdLst/>
            <a:ahLst/>
            <a:cxnLst/>
            <a:rect l="l" t="t" r="r" b="b"/>
            <a:pathLst>
              <a:path w="2562225" h="1024255">
                <a:moveTo>
                  <a:pt x="0" y="0"/>
                </a:moveTo>
                <a:lnTo>
                  <a:pt x="2561843" y="0"/>
                </a:lnTo>
                <a:lnTo>
                  <a:pt x="2561843" y="1024127"/>
                </a:lnTo>
                <a:lnTo>
                  <a:pt x="0" y="1024127"/>
                </a:lnTo>
                <a:lnTo>
                  <a:pt x="0" y="0"/>
                </a:lnTo>
                <a:close/>
              </a:path>
            </a:pathLst>
          </a:custGeom>
          <a:ln w="19049">
            <a:solidFill>
              <a:srgbClr val="008A43"/>
            </a:solidFill>
          </a:ln>
        </p:spPr>
        <p:txBody>
          <a:bodyPr wrap="square" lIns="0" tIns="0" rIns="0" bIns="0" rtlCol="0"/>
          <a:lstStyle/>
          <a:p>
            <a:endParaRPr/>
          </a:p>
        </p:txBody>
      </p:sp>
      <p:sp>
        <p:nvSpPr>
          <p:cNvPr id="11" name="object 11"/>
          <p:cNvSpPr txBox="1"/>
          <p:nvPr/>
        </p:nvSpPr>
        <p:spPr>
          <a:xfrm>
            <a:off x="3665210" y="1969332"/>
            <a:ext cx="1784985" cy="534670"/>
          </a:xfrm>
          <a:prstGeom prst="rect">
            <a:avLst/>
          </a:prstGeom>
        </p:spPr>
        <p:txBody>
          <a:bodyPr vert="horz" wrap="square" lIns="0" tIns="0" rIns="0" bIns="0" rtlCol="0">
            <a:spAutoFit/>
          </a:bodyPr>
          <a:lstStyle/>
          <a:p>
            <a:pPr marL="550545" marR="5080" indent="-538480">
              <a:lnSpc>
                <a:spcPts val="2039"/>
              </a:lnSpc>
            </a:pPr>
            <a:r>
              <a:rPr sz="2000" spc="-5" dirty="0">
                <a:latin typeface="Franklin Gothic Book"/>
                <a:cs typeface="Franklin Gothic Book"/>
              </a:rPr>
              <a:t>Public</a:t>
            </a:r>
            <a:r>
              <a:rPr sz="2000" spc="-55" dirty="0">
                <a:latin typeface="Franklin Gothic Book"/>
                <a:cs typeface="Franklin Gothic Book"/>
              </a:rPr>
              <a:t> </a:t>
            </a:r>
            <a:r>
              <a:rPr sz="2000" dirty="0">
                <a:latin typeface="Franklin Gothic Book"/>
                <a:cs typeface="Franklin Gothic Book"/>
              </a:rPr>
              <a:t>Comment  </a:t>
            </a:r>
            <a:r>
              <a:rPr sz="2000" spc="-10" dirty="0">
                <a:latin typeface="Franklin Gothic Book"/>
                <a:cs typeface="Franklin Gothic Book"/>
              </a:rPr>
              <a:t>Period</a:t>
            </a:r>
            <a:endParaRPr sz="2000">
              <a:latin typeface="Franklin Gothic Book"/>
              <a:cs typeface="Franklin Gothic Book"/>
            </a:endParaRPr>
          </a:p>
        </p:txBody>
      </p:sp>
      <p:sp>
        <p:nvSpPr>
          <p:cNvPr id="12" name="object 12"/>
          <p:cNvSpPr/>
          <p:nvPr/>
        </p:nvSpPr>
        <p:spPr>
          <a:xfrm>
            <a:off x="3292602" y="2734944"/>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a:p>
        </p:txBody>
      </p:sp>
      <p:sp>
        <p:nvSpPr>
          <p:cNvPr id="13" name="object 13"/>
          <p:cNvSpPr/>
          <p:nvPr/>
        </p:nvSpPr>
        <p:spPr>
          <a:xfrm>
            <a:off x="3292602"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50">
            <a:solidFill>
              <a:srgbClr val="CBDACF"/>
            </a:solidFill>
          </a:ln>
        </p:spPr>
        <p:txBody>
          <a:bodyPr wrap="square" lIns="0" tIns="0" rIns="0" bIns="0" rtlCol="0"/>
          <a:lstStyle/>
          <a:p>
            <a:endParaRPr/>
          </a:p>
        </p:txBody>
      </p:sp>
      <p:sp>
        <p:nvSpPr>
          <p:cNvPr id="14" name="object 14"/>
          <p:cNvSpPr txBox="1"/>
          <p:nvPr/>
        </p:nvSpPr>
        <p:spPr>
          <a:xfrm>
            <a:off x="3354384" y="2805606"/>
            <a:ext cx="2225675" cy="215444"/>
          </a:xfrm>
          <a:prstGeom prst="rect">
            <a:avLst/>
          </a:prstGeom>
        </p:spPr>
        <p:txBody>
          <a:bodyPr vert="horz" wrap="square" lIns="0" tIns="0" rIns="0" bIns="0" rtlCol="0">
            <a:spAutoFit/>
          </a:bodyPr>
          <a:lstStyle/>
          <a:p>
            <a:pPr marL="12700">
              <a:lnSpc>
                <a:spcPct val="100000"/>
              </a:lnSpc>
            </a:pPr>
            <a:r>
              <a:rPr sz="1400" dirty="0">
                <a:latin typeface="Franklin Gothic Book"/>
                <a:cs typeface="Franklin Gothic Book"/>
              </a:rPr>
              <a:t>•</a:t>
            </a:r>
            <a:r>
              <a:rPr lang="en-US" sz="1400" dirty="0">
                <a:latin typeface="Franklin Gothic Book"/>
                <a:cs typeface="Franklin Gothic Book"/>
              </a:rPr>
              <a:t>April 1 – May 1, 2022</a:t>
            </a:r>
            <a:endParaRPr sz="1400" dirty="0">
              <a:latin typeface="Franklin Gothic Book"/>
              <a:cs typeface="Franklin Gothic Book"/>
            </a:endParaRPr>
          </a:p>
        </p:txBody>
      </p:sp>
      <p:sp>
        <p:nvSpPr>
          <p:cNvPr id="15" name="object 15"/>
          <p:cNvSpPr/>
          <p:nvPr/>
        </p:nvSpPr>
        <p:spPr>
          <a:xfrm>
            <a:off x="6116573"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16" name="object 16"/>
          <p:cNvSpPr txBox="1"/>
          <p:nvPr/>
        </p:nvSpPr>
        <p:spPr>
          <a:xfrm>
            <a:off x="6286301" y="1839094"/>
            <a:ext cx="2218690" cy="793750"/>
          </a:xfrm>
          <a:prstGeom prst="rect">
            <a:avLst/>
          </a:prstGeom>
        </p:spPr>
        <p:txBody>
          <a:bodyPr vert="horz" wrap="square" lIns="0" tIns="0" rIns="0" bIns="0" rtlCol="0">
            <a:spAutoFit/>
          </a:bodyPr>
          <a:lstStyle/>
          <a:p>
            <a:pPr marL="12700" marR="5080" algn="ctr">
              <a:lnSpc>
                <a:spcPts val="2039"/>
              </a:lnSpc>
            </a:pPr>
            <a:r>
              <a:rPr sz="2000" spc="-5" dirty="0">
                <a:latin typeface="Franklin Gothic Book"/>
                <a:cs typeface="Franklin Gothic Book"/>
              </a:rPr>
              <a:t>Public </a:t>
            </a:r>
            <a:r>
              <a:rPr sz="2000" dirty="0">
                <a:latin typeface="Franklin Gothic Book"/>
                <a:cs typeface="Franklin Gothic Book"/>
              </a:rPr>
              <a:t>Comments  </a:t>
            </a:r>
            <a:r>
              <a:rPr sz="2000" spc="-5" dirty="0">
                <a:latin typeface="Franklin Gothic Book"/>
                <a:cs typeface="Franklin Gothic Book"/>
              </a:rPr>
              <a:t>should </a:t>
            </a:r>
            <a:r>
              <a:rPr sz="2000" dirty="0">
                <a:latin typeface="Franklin Gothic Book"/>
                <a:cs typeface="Franklin Gothic Book"/>
              </a:rPr>
              <a:t>be</a:t>
            </a:r>
            <a:r>
              <a:rPr sz="2000" spc="-60" dirty="0">
                <a:latin typeface="Franklin Gothic Book"/>
                <a:cs typeface="Franklin Gothic Book"/>
              </a:rPr>
              <a:t> </a:t>
            </a:r>
            <a:r>
              <a:rPr sz="2000" spc="-10" dirty="0">
                <a:latin typeface="Franklin Gothic Book"/>
                <a:cs typeface="Franklin Gothic Book"/>
              </a:rPr>
              <a:t>submitted  </a:t>
            </a:r>
            <a:r>
              <a:rPr sz="2000" spc="-15" dirty="0">
                <a:latin typeface="Franklin Gothic Book"/>
                <a:cs typeface="Franklin Gothic Book"/>
              </a:rPr>
              <a:t>to:</a:t>
            </a:r>
            <a:endParaRPr sz="2000">
              <a:latin typeface="Franklin Gothic Book"/>
              <a:cs typeface="Franklin Gothic Book"/>
            </a:endParaRPr>
          </a:p>
        </p:txBody>
      </p:sp>
      <p:sp>
        <p:nvSpPr>
          <p:cNvPr id="17" name="object 17"/>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solidFill>
            <a:srgbClr val="A8ADB2">
              <a:alpha val="90194"/>
            </a:srgbClr>
          </a:solidFill>
        </p:spPr>
        <p:txBody>
          <a:bodyPr wrap="square" lIns="0" tIns="0" rIns="0" bIns="0" rtlCol="0"/>
          <a:lstStyle/>
          <a:p>
            <a:endParaRPr/>
          </a:p>
        </p:txBody>
      </p:sp>
      <p:sp>
        <p:nvSpPr>
          <p:cNvPr id="18" name="object 18"/>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ln w="19050">
            <a:solidFill>
              <a:srgbClr val="CBDACF"/>
            </a:solidFill>
          </a:ln>
        </p:spPr>
        <p:txBody>
          <a:bodyPr wrap="square" lIns="0" tIns="0" rIns="0" bIns="0" rtlCol="0"/>
          <a:lstStyle/>
          <a:p>
            <a:endParaRPr/>
          </a:p>
        </p:txBody>
      </p:sp>
      <p:sp>
        <p:nvSpPr>
          <p:cNvPr id="19" name="object 19"/>
          <p:cNvSpPr txBox="1"/>
          <p:nvPr/>
        </p:nvSpPr>
        <p:spPr>
          <a:xfrm>
            <a:off x="6172982" y="2821404"/>
            <a:ext cx="2132330" cy="1372235"/>
          </a:xfrm>
          <a:prstGeom prst="rect">
            <a:avLst/>
          </a:prstGeom>
        </p:spPr>
        <p:txBody>
          <a:bodyPr vert="horz" wrap="square" lIns="0" tIns="0" rIns="0" bIns="0" rtlCol="0">
            <a:spAutoFit/>
          </a:bodyPr>
          <a:lstStyle/>
          <a:p>
            <a:pPr marL="184785" marR="439420" indent="-172085">
              <a:lnSpc>
                <a:spcPts val="1630"/>
              </a:lnSpc>
              <a:buChar char="•"/>
              <a:tabLst>
                <a:tab pos="185420" algn="l"/>
              </a:tabLst>
            </a:pPr>
            <a:r>
              <a:rPr sz="1600" spc="-5" dirty="0">
                <a:latin typeface="Franklin Gothic Book"/>
                <a:cs typeface="Franklin Gothic Book"/>
              </a:rPr>
              <a:t>Mississippi</a:t>
            </a:r>
            <a:r>
              <a:rPr sz="1600" spc="-70" dirty="0">
                <a:latin typeface="Franklin Gothic Book"/>
                <a:cs typeface="Franklin Gothic Book"/>
              </a:rPr>
              <a:t> </a:t>
            </a:r>
            <a:r>
              <a:rPr sz="1600" spc="-10" dirty="0">
                <a:latin typeface="Franklin Gothic Book"/>
                <a:cs typeface="Franklin Gothic Book"/>
              </a:rPr>
              <a:t>Home  Corporation</a:t>
            </a:r>
            <a:endParaRPr sz="1600">
              <a:latin typeface="Franklin Gothic Book"/>
              <a:cs typeface="Franklin Gothic Book"/>
            </a:endParaRPr>
          </a:p>
          <a:p>
            <a:pPr marL="184785" indent="-172085">
              <a:lnSpc>
                <a:spcPts val="1895"/>
              </a:lnSpc>
              <a:buChar char="•"/>
              <a:tabLst>
                <a:tab pos="185420" algn="l"/>
              </a:tabLst>
            </a:pPr>
            <a:r>
              <a:rPr sz="1600" spc="-10" dirty="0">
                <a:latin typeface="Franklin Gothic Book"/>
                <a:cs typeface="Franklin Gothic Book"/>
              </a:rPr>
              <a:t>Attn:  David</a:t>
            </a:r>
            <a:r>
              <a:rPr sz="1600" spc="-35" dirty="0">
                <a:latin typeface="Franklin Gothic Book"/>
                <a:cs typeface="Franklin Gothic Book"/>
              </a:rPr>
              <a:t> </a:t>
            </a:r>
            <a:r>
              <a:rPr sz="1600" spc="-10" dirty="0">
                <a:latin typeface="Franklin Gothic Book"/>
                <a:cs typeface="Franklin Gothic Book"/>
              </a:rPr>
              <a:t>Hancock</a:t>
            </a:r>
            <a:endParaRPr sz="1600">
              <a:latin typeface="Franklin Gothic Book"/>
              <a:cs typeface="Franklin Gothic Book"/>
            </a:endParaRPr>
          </a:p>
          <a:p>
            <a:pPr marL="184785" indent="-172085">
              <a:lnSpc>
                <a:spcPts val="1900"/>
              </a:lnSpc>
              <a:buChar char="•"/>
              <a:tabLst>
                <a:tab pos="185420" algn="l"/>
              </a:tabLst>
            </a:pPr>
            <a:r>
              <a:rPr sz="1600" spc="-10" dirty="0">
                <a:latin typeface="Franklin Gothic Book"/>
                <a:cs typeface="Franklin Gothic Book"/>
              </a:rPr>
              <a:t>735 </a:t>
            </a:r>
            <a:r>
              <a:rPr sz="1600" spc="-5" dirty="0">
                <a:latin typeface="Franklin Gothic Book"/>
                <a:cs typeface="Franklin Gothic Book"/>
              </a:rPr>
              <a:t>Riverside</a:t>
            </a:r>
            <a:r>
              <a:rPr sz="1600" spc="-50" dirty="0">
                <a:latin typeface="Franklin Gothic Book"/>
                <a:cs typeface="Franklin Gothic Book"/>
              </a:rPr>
              <a:t> </a:t>
            </a:r>
            <a:r>
              <a:rPr sz="1600" spc="-10" dirty="0">
                <a:latin typeface="Franklin Gothic Book"/>
                <a:cs typeface="Franklin Gothic Book"/>
              </a:rPr>
              <a:t>Drive</a:t>
            </a:r>
            <a:endParaRPr sz="1600">
              <a:latin typeface="Franklin Gothic Book"/>
              <a:cs typeface="Franklin Gothic Book"/>
            </a:endParaRPr>
          </a:p>
          <a:p>
            <a:pPr marL="184785" indent="-172085">
              <a:lnSpc>
                <a:spcPts val="1910"/>
              </a:lnSpc>
              <a:buChar char="•"/>
              <a:tabLst>
                <a:tab pos="185420" algn="l"/>
              </a:tabLst>
            </a:pPr>
            <a:r>
              <a:rPr sz="1600" spc="-5" dirty="0">
                <a:latin typeface="Franklin Gothic Book"/>
                <a:cs typeface="Franklin Gothic Book"/>
              </a:rPr>
              <a:t>Jackson, MS</a:t>
            </a:r>
            <a:r>
              <a:rPr sz="1600" spc="-70" dirty="0">
                <a:latin typeface="Franklin Gothic Book"/>
                <a:cs typeface="Franklin Gothic Book"/>
              </a:rPr>
              <a:t> </a:t>
            </a:r>
            <a:r>
              <a:rPr sz="1600" spc="-10" dirty="0">
                <a:latin typeface="Franklin Gothic Book"/>
                <a:cs typeface="Franklin Gothic Book"/>
              </a:rPr>
              <a:t>39202</a:t>
            </a:r>
            <a:endParaRPr sz="1600">
              <a:latin typeface="Franklin Gothic Book"/>
              <a:cs typeface="Franklin Gothic Book"/>
            </a:endParaRPr>
          </a:p>
          <a:p>
            <a:pPr marL="12700">
              <a:lnSpc>
                <a:spcPct val="100000"/>
              </a:lnSpc>
              <a:spcBef>
                <a:spcPts val="30"/>
              </a:spcBef>
            </a:pPr>
            <a:r>
              <a:rPr sz="1400" spc="-5" dirty="0">
                <a:latin typeface="Franklin Gothic Book"/>
                <a:cs typeface="Franklin Gothic Book"/>
              </a:rPr>
              <a:t>•</a:t>
            </a:r>
            <a:r>
              <a:rPr sz="1400" spc="-5" dirty="0">
                <a:latin typeface="Franklin Gothic Book"/>
                <a:cs typeface="Franklin Gothic Book"/>
                <a:hlinkClick r:id="rId5"/>
              </a:rPr>
              <a:t>david.hancock@mshc.com</a:t>
            </a:r>
            <a:endParaRPr sz="1400">
              <a:latin typeface="Franklin Gothic Book"/>
              <a:cs typeface="Franklin Gothic Book"/>
            </a:endParaRPr>
          </a:p>
        </p:txBody>
      </p:sp>
      <p:sp>
        <p:nvSpPr>
          <p:cNvPr id="20" name="object 20"/>
          <p:cNvSpPr/>
          <p:nvPr/>
        </p:nvSpPr>
        <p:spPr>
          <a:xfrm>
            <a:off x="7239000" y="5553455"/>
            <a:ext cx="1659635" cy="110488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6B0C-7258-4EA6-AF15-D60EB163A175}"/>
              </a:ext>
            </a:extLst>
          </p:cNvPr>
          <p:cNvSpPr>
            <a:spLocks noGrp="1"/>
          </p:cNvSpPr>
          <p:nvPr>
            <p:ph type="title"/>
          </p:nvPr>
        </p:nvSpPr>
        <p:spPr>
          <a:xfrm>
            <a:off x="1287272" y="1190586"/>
            <a:ext cx="6569455" cy="984885"/>
          </a:xfrm>
        </p:spPr>
        <p:txBody>
          <a:bodyPr/>
          <a:lstStyle/>
          <a:p>
            <a:pPr algn="ctr"/>
            <a:r>
              <a:rPr lang="en-US" dirty="0"/>
              <a:t>Affirmatively Furthering Fair Housing</a:t>
            </a:r>
          </a:p>
        </p:txBody>
      </p:sp>
      <p:sp>
        <p:nvSpPr>
          <p:cNvPr id="3" name="Text Placeholder 2">
            <a:extLst>
              <a:ext uri="{FF2B5EF4-FFF2-40B4-BE49-F238E27FC236}">
                <a16:creationId xmlns:a16="http://schemas.microsoft.com/office/drawing/2014/main" id="{5D775E4A-A5A2-4AB4-B913-C559319134C5}"/>
              </a:ext>
            </a:extLst>
          </p:cNvPr>
          <p:cNvSpPr>
            <a:spLocks noGrp="1"/>
          </p:cNvSpPr>
          <p:nvPr>
            <p:ph type="body" idx="1"/>
          </p:nvPr>
        </p:nvSpPr>
        <p:spPr>
          <a:xfrm>
            <a:off x="1221485" y="2921539"/>
            <a:ext cx="6701028" cy="1846659"/>
          </a:xfrm>
        </p:spPr>
        <p:txBody>
          <a:bodyPr/>
          <a:lstStyle/>
          <a:p>
            <a:r>
              <a:rPr lang="en-US" dirty="0"/>
              <a:t>MHC and MDA works to affirmatively further fair housing by taking meaningful actions, in addition to combating discrimination, that overcome patterns of segregation and foster inclusive communities free from barriers that restrict access to opportunity based on protected characteristics.</a:t>
            </a:r>
          </a:p>
          <a:p>
            <a:endParaRPr lang="en-US" dirty="0"/>
          </a:p>
        </p:txBody>
      </p:sp>
    </p:spTree>
    <p:extLst>
      <p:ext uri="{BB962C8B-B14F-4D97-AF65-F5344CB8AC3E}">
        <p14:creationId xmlns:p14="http://schemas.microsoft.com/office/powerpoint/2010/main" val="959990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5719570"/>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6859" y="5534405"/>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76859" y="3092196"/>
            <a:ext cx="7372984" cy="2164695"/>
          </a:xfrm>
          <a:prstGeom prst="rect">
            <a:avLst/>
          </a:prstGeom>
        </p:spPr>
        <p:txBody>
          <a:bodyPr vert="horz" wrap="square" lIns="0" tIns="0" rIns="0" bIns="0" rtlCol="0">
            <a:spAutoFit/>
          </a:bodyPr>
          <a:lstStyle/>
          <a:p>
            <a:pPr marL="12700">
              <a:lnSpc>
                <a:spcPct val="100000"/>
              </a:lnSpc>
            </a:pPr>
            <a:r>
              <a:rPr sz="2400" b="1" spc="114" dirty="0">
                <a:solidFill>
                  <a:srgbClr val="263746"/>
                </a:solidFill>
                <a:latin typeface="Franklin Gothic Demi Cond"/>
                <a:cs typeface="Franklin Gothic Demi Cond"/>
              </a:rPr>
              <a:t>David </a:t>
            </a:r>
            <a:r>
              <a:rPr sz="2400" b="1" spc="130" dirty="0">
                <a:solidFill>
                  <a:srgbClr val="263746"/>
                </a:solidFill>
                <a:latin typeface="Franklin Gothic Demi Cond"/>
                <a:cs typeface="Franklin Gothic Demi Cond"/>
              </a:rPr>
              <a:t>Hancock</a:t>
            </a:r>
            <a:r>
              <a:rPr lang="en-US" sz="2400" b="1" spc="130" dirty="0">
                <a:solidFill>
                  <a:srgbClr val="263746"/>
                </a:solidFill>
                <a:latin typeface="Franklin Gothic Demi Cond"/>
                <a:cs typeface="Franklin Gothic Demi Cond"/>
              </a:rPr>
              <a:t> –</a:t>
            </a:r>
            <a:r>
              <a:rPr sz="2400" b="1" spc="130" dirty="0">
                <a:solidFill>
                  <a:srgbClr val="263746"/>
                </a:solidFill>
                <a:latin typeface="Franklin Gothic Demi Cond"/>
                <a:cs typeface="Franklin Gothic Demi Cond"/>
              </a:rPr>
              <a:t> </a:t>
            </a:r>
            <a:r>
              <a:rPr lang="en-US" sz="2400" b="1" spc="130" dirty="0">
                <a:solidFill>
                  <a:srgbClr val="263746"/>
                </a:solidFill>
                <a:latin typeface="Franklin Gothic Demi Cond"/>
                <a:cs typeface="Franklin Gothic Demi Cond"/>
              </a:rPr>
              <a:t>AAP Public Comments </a:t>
            </a:r>
            <a:r>
              <a:rPr lang="en-US" sz="2400" b="1" spc="100" dirty="0">
                <a:solidFill>
                  <a:srgbClr val="263746"/>
                </a:solidFill>
                <a:latin typeface="Franklin Gothic Demi Cond"/>
                <a:cs typeface="Franklin Gothic Demi Cond"/>
              </a:rPr>
              <a:t>(</a:t>
            </a:r>
            <a:r>
              <a:rPr sz="2400" b="1" spc="100" dirty="0">
                <a:solidFill>
                  <a:srgbClr val="263746"/>
                </a:solidFill>
                <a:latin typeface="Franklin Gothic Demi Cond"/>
                <a:cs typeface="Franklin Gothic Demi Cond"/>
              </a:rPr>
              <a:t>601</a:t>
            </a:r>
            <a:r>
              <a:rPr lang="en-US" sz="2400" b="1" spc="100" dirty="0">
                <a:solidFill>
                  <a:srgbClr val="263746"/>
                </a:solidFill>
                <a:latin typeface="Franklin Gothic Demi Cond"/>
                <a:cs typeface="Franklin Gothic Demi Cond"/>
              </a:rPr>
              <a:t>) </a:t>
            </a:r>
            <a:r>
              <a:rPr sz="2400" b="1" spc="135" dirty="0">
                <a:solidFill>
                  <a:srgbClr val="263746"/>
                </a:solidFill>
                <a:latin typeface="Franklin Gothic Demi Cond"/>
                <a:cs typeface="Franklin Gothic Demi Cond"/>
              </a:rPr>
              <a:t>718-4620</a:t>
            </a:r>
            <a:endParaRPr sz="2400" dirty="0">
              <a:latin typeface="Franklin Gothic Demi Cond"/>
              <a:cs typeface="Franklin Gothic Demi Cond"/>
            </a:endParaRPr>
          </a:p>
          <a:p>
            <a:pPr marL="12700">
              <a:lnSpc>
                <a:spcPct val="100000"/>
              </a:lnSpc>
              <a:spcBef>
                <a:spcPts val="2014"/>
              </a:spcBef>
            </a:pPr>
            <a:r>
              <a:rPr sz="2400" b="1" spc="110" dirty="0">
                <a:solidFill>
                  <a:srgbClr val="263746"/>
                </a:solidFill>
                <a:latin typeface="Franklin Gothic Demi Cond"/>
                <a:cs typeface="Franklin Gothic Demi Cond"/>
              </a:rPr>
              <a:t>Tamara </a:t>
            </a:r>
            <a:r>
              <a:rPr sz="2400" b="1" spc="130" dirty="0">
                <a:solidFill>
                  <a:srgbClr val="263746"/>
                </a:solidFill>
                <a:latin typeface="Franklin Gothic Demi Cond"/>
                <a:cs typeface="Franklin Gothic Demi Cond"/>
              </a:rPr>
              <a:t>Stewart -</a:t>
            </a:r>
            <a:r>
              <a:rPr lang="en-US" sz="2400" b="1" spc="130" dirty="0">
                <a:solidFill>
                  <a:srgbClr val="263746"/>
                </a:solidFill>
                <a:latin typeface="Franklin Gothic Demi Cond"/>
                <a:cs typeface="Franklin Gothic Demi Cond"/>
              </a:rPr>
              <a:t> </a:t>
            </a:r>
            <a:r>
              <a:rPr sz="2400" b="1" spc="130" dirty="0">
                <a:solidFill>
                  <a:srgbClr val="263746"/>
                </a:solidFill>
                <a:latin typeface="Franklin Gothic Demi Cond"/>
                <a:cs typeface="Franklin Gothic Demi Cond"/>
              </a:rPr>
              <a:t>ESG/HOPWA </a:t>
            </a:r>
            <a:r>
              <a:rPr sz="2400" b="1" spc="-5" dirty="0">
                <a:solidFill>
                  <a:srgbClr val="263746"/>
                </a:solidFill>
                <a:latin typeface="Franklin Gothic Demi Cond"/>
                <a:cs typeface="Franklin Gothic Demi Cond"/>
              </a:rPr>
              <a:t>-  </a:t>
            </a:r>
            <a:r>
              <a:rPr sz="2400" b="1" spc="100" dirty="0">
                <a:solidFill>
                  <a:srgbClr val="263746"/>
                </a:solidFill>
                <a:latin typeface="Franklin Gothic Demi Cond"/>
                <a:cs typeface="Franklin Gothic Demi Cond"/>
              </a:rPr>
              <a:t>(601)</a:t>
            </a:r>
            <a:r>
              <a:rPr sz="2400" b="1" spc="595" dirty="0">
                <a:solidFill>
                  <a:srgbClr val="263746"/>
                </a:solidFill>
                <a:latin typeface="Franklin Gothic Demi Cond"/>
                <a:cs typeface="Franklin Gothic Demi Cond"/>
              </a:rPr>
              <a:t> </a:t>
            </a:r>
            <a:r>
              <a:rPr sz="2400" b="1" spc="120" dirty="0">
                <a:solidFill>
                  <a:srgbClr val="263746"/>
                </a:solidFill>
                <a:latin typeface="Franklin Gothic Demi Cond"/>
                <a:cs typeface="Franklin Gothic Demi Cond"/>
              </a:rPr>
              <a:t>718-4654</a:t>
            </a:r>
            <a:endParaRPr sz="2400" dirty="0">
              <a:latin typeface="Franklin Gothic Demi Cond"/>
              <a:cs typeface="Franklin Gothic Demi Cond"/>
            </a:endParaRPr>
          </a:p>
          <a:p>
            <a:pPr marL="12700" marR="5080">
              <a:lnSpc>
                <a:spcPct val="170000"/>
              </a:lnSpc>
            </a:pPr>
            <a:r>
              <a:rPr lang="en-US" sz="2400" b="1" spc="130" dirty="0">
                <a:solidFill>
                  <a:srgbClr val="263746"/>
                </a:solidFill>
                <a:latin typeface="Franklin Gothic Demi Cond"/>
                <a:cs typeface="Franklin Gothic Demi Cond"/>
              </a:rPr>
              <a:t>Kimberly Stamps </a:t>
            </a:r>
            <a:r>
              <a:rPr sz="2400" b="1" spc="135" dirty="0">
                <a:solidFill>
                  <a:srgbClr val="263746"/>
                </a:solidFill>
                <a:latin typeface="Franklin Gothic Demi Cond"/>
                <a:cs typeface="Franklin Gothic Demi Cond"/>
              </a:rPr>
              <a:t>-</a:t>
            </a:r>
            <a:r>
              <a:rPr lang="en-US" sz="2400" b="1" spc="135" dirty="0">
                <a:solidFill>
                  <a:srgbClr val="263746"/>
                </a:solidFill>
                <a:latin typeface="Franklin Gothic Demi Cond"/>
                <a:cs typeface="Franklin Gothic Demi Cond"/>
              </a:rPr>
              <a:t> </a:t>
            </a:r>
            <a:r>
              <a:rPr sz="2400" b="1" spc="135" dirty="0">
                <a:solidFill>
                  <a:srgbClr val="263746"/>
                </a:solidFill>
                <a:latin typeface="Franklin Gothic Demi Cond"/>
                <a:cs typeface="Franklin Gothic Demi Cond"/>
              </a:rPr>
              <a:t>HOME/HTF</a:t>
            </a:r>
            <a:r>
              <a:rPr sz="2400" b="1" spc="130" dirty="0">
                <a:solidFill>
                  <a:srgbClr val="263746"/>
                </a:solidFill>
                <a:latin typeface="Franklin Gothic Demi Cond"/>
                <a:cs typeface="Franklin Gothic Demi Cond"/>
              </a:rPr>
              <a:t>- </a:t>
            </a:r>
            <a:r>
              <a:rPr sz="2400" b="1" spc="100" dirty="0">
                <a:solidFill>
                  <a:srgbClr val="263746"/>
                </a:solidFill>
                <a:latin typeface="Franklin Gothic Demi Cond"/>
                <a:cs typeface="Franklin Gothic Demi Cond"/>
              </a:rPr>
              <a:t>(601) </a:t>
            </a:r>
            <a:r>
              <a:rPr sz="2400" b="1" spc="135" dirty="0">
                <a:solidFill>
                  <a:srgbClr val="263746"/>
                </a:solidFill>
                <a:latin typeface="Franklin Gothic Demi Cond"/>
                <a:cs typeface="Franklin Gothic Demi Cond"/>
              </a:rPr>
              <a:t>718-46</a:t>
            </a:r>
            <a:r>
              <a:rPr lang="en-US" sz="2400" b="1" spc="135" dirty="0">
                <a:solidFill>
                  <a:srgbClr val="263746"/>
                </a:solidFill>
                <a:latin typeface="Franklin Gothic Demi Cond"/>
                <a:cs typeface="Franklin Gothic Demi Cond"/>
              </a:rPr>
              <a:t>3</a:t>
            </a:r>
            <a:r>
              <a:rPr sz="2400" b="1" spc="135" dirty="0">
                <a:solidFill>
                  <a:srgbClr val="263746"/>
                </a:solidFill>
                <a:latin typeface="Franklin Gothic Demi Cond"/>
                <a:cs typeface="Franklin Gothic Demi Cond"/>
              </a:rPr>
              <a:t>8</a:t>
            </a:r>
            <a:r>
              <a:rPr lang="en-US" sz="2400" b="1" spc="135" dirty="0">
                <a:solidFill>
                  <a:srgbClr val="263746"/>
                </a:solidFill>
                <a:latin typeface="Franklin Gothic Demi Cond"/>
                <a:cs typeface="Franklin Gothic Demi Cond"/>
              </a:rPr>
              <a:t> </a:t>
            </a:r>
          </a:p>
          <a:p>
            <a:pPr marL="12700" marR="5080">
              <a:lnSpc>
                <a:spcPct val="170000"/>
              </a:lnSpc>
            </a:pPr>
            <a:r>
              <a:rPr lang="en-US" sz="2400" b="1" spc="70" dirty="0">
                <a:solidFill>
                  <a:srgbClr val="263746"/>
                </a:solidFill>
                <a:latin typeface="Franklin Gothic Demi Cond"/>
                <a:cs typeface="Franklin Gothic Demi Cond"/>
              </a:rPr>
              <a:t>Lisa Coleman – SVP of Federal Grants - (</a:t>
            </a:r>
            <a:r>
              <a:rPr lang="en-US" sz="2400" b="1" spc="100" dirty="0">
                <a:solidFill>
                  <a:srgbClr val="263746"/>
                </a:solidFill>
                <a:latin typeface="Franklin Gothic Demi Cond"/>
                <a:cs typeface="Franklin Gothic Demi Cond"/>
              </a:rPr>
              <a:t>601)718-4757</a:t>
            </a:r>
            <a:endParaRPr sz="2400" dirty="0">
              <a:latin typeface="Franklin Gothic Demi Cond"/>
              <a:cs typeface="Franklin Gothic Demi Cond"/>
            </a:endParaRPr>
          </a:p>
        </p:txBody>
      </p:sp>
      <p:sp>
        <p:nvSpPr>
          <p:cNvPr id="5" name="object 5"/>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6" name="object 6"/>
          <p:cNvSpPr/>
          <p:nvPr/>
        </p:nvSpPr>
        <p:spPr>
          <a:xfrm>
            <a:off x="7914131" y="5853683"/>
            <a:ext cx="1097279" cy="731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2400" y="1581911"/>
            <a:ext cx="1563623" cy="11689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752600" y="1581911"/>
            <a:ext cx="1757172" cy="116890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10200" y="1581911"/>
            <a:ext cx="1754123" cy="116890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 y="1581911"/>
            <a:ext cx="1563623" cy="116890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165095" y="2952495"/>
            <a:ext cx="4864100" cy="3073400"/>
          </a:xfrm>
          <a:prstGeom prst="rect">
            <a:avLst/>
          </a:prstGeom>
        </p:spPr>
        <p:txBody>
          <a:bodyPr vert="horz" wrap="square" lIns="0" tIns="0" rIns="0" bIns="0" rtlCol="0">
            <a:spAutoFit/>
          </a:bodyPr>
          <a:lstStyle/>
          <a:p>
            <a:pPr marL="12700" marR="5080" algn="ctr">
              <a:lnSpc>
                <a:spcPct val="150000"/>
              </a:lnSpc>
            </a:pPr>
            <a:r>
              <a:rPr sz="2600" b="1" spc="130" dirty="0">
                <a:solidFill>
                  <a:srgbClr val="263746"/>
                </a:solidFill>
                <a:latin typeface="Franklin Gothic Demi"/>
                <a:cs typeface="Franklin Gothic Demi"/>
              </a:rPr>
              <a:t>Mississippi </a:t>
            </a:r>
            <a:r>
              <a:rPr sz="2600" b="1" spc="114" dirty="0">
                <a:solidFill>
                  <a:srgbClr val="263746"/>
                </a:solidFill>
                <a:latin typeface="Franklin Gothic Demi"/>
                <a:cs typeface="Franklin Gothic Demi"/>
              </a:rPr>
              <a:t>Home </a:t>
            </a:r>
            <a:r>
              <a:rPr sz="2600" b="1" spc="130" dirty="0">
                <a:solidFill>
                  <a:srgbClr val="263746"/>
                </a:solidFill>
                <a:latin typeface="Franklin Gothic Demi"/>
                <a:cs typeface="Franklin Gothic Demi"/>
              </a:rPr>
              <a:t>Corporation  </a:t>
            </a:r>
            <a:r>
              <a:rPr sz="2600" b="1" spc="100" dirty="0">
                <a:solidFill>
                  <a:srgbClr val="263746"/>
                </a:solidFill>
                <a:latin typeface="Franklin Gothic Demi"/>
                <a:cs typeface="Franklin Gothic Demi"/>
              </a:rPr>
              <a:t>735 </a:t>
            </a:r>
            <a:r>
              <a:rPr sz="2600" b="1" spc="130" dirty="0">
                <a:solidFill>
                  <a:srgbClr val="263746"/>
                </a:solidFill>
                <a:latin typeface="Franklin Gothic Demi"/>
                <a:cs typeface="Franklin Gothic Demi"/>
              </a:rPr>
              <a:t>Riverside</a:t>
            </a:r>
            <a:r>
              <a:rPr sz="2600" b="1" spc="365" dirty="0">
                <a:solidFill>
                  <a:srgbClr val="263746"/>
                </a:solidFill>
                <a:latin typeface="Franklin Gothic Demi"/>
                <a:cs typeface="Franklin Gothic Demi"/>
              </a:rPr>
              <a:t> </a:t>
            </a:r>
            <a:r>
              <a:rPr sz="2600" b="1" spc="114" dirty="0">
                <a:solidFill>
                  <a:srgbClr val="263746"/>
                </a:solidFill>
                <a:latin typeface="Franklin Gothic Demi"/>
                <a:cs typeface="Franklin Gothic Demi"/>
              </a:rPr>
              <a:t>Drive</a:t>
            </a:r>
            <a:endParaRPr sz="2600">
              <a:latin typeface="Franklin Gothic Demi"/>
              <a:cs typeface="Franklin Gothic Demi"/>
            </a:endParaRPr>
          </a:p>
          <a:p>
            <a:pPr marL="845819" marR="820419" algn="ctr">
              <a:lnSpc>
                <a:spcPct val="150000"/>
              </a:lnSpc>
            </a:pPr>
            <a:r>
              <a:rPr sz="2600" b="1" spc="130" dirty="0">
                <a:solidFill>
                  <a:srgbClr val="263746"/>
                </a:solidFill>
                <a:latin typeface="Franklin Gothic Demi"/>
                <a:cs typeface="Franklin Gothic Demi"/>
              </a:rPr>
              <a:t>Jackson, </a:t>
            </a:r>
            <a:r>
              <a:rPr sz="2600" b="1" spc="80" dirty="0">
                <a:solidFill>
                  <a:srgbClr val="263746"/>
                </a:solidFill>
                <a:latin typeface="Franklin Gothic Demi"/>
                <a:cs typeface="Franklin Gothic Demi"/>
              </a:rPr>
              <a:t>MS </a:t>
            </a:r>
            <a:r>
              <a:rPr sz="2600" b="1" spc="150" dirty="0">
                <a:solidFill>
                  <a:srgbClr val="263746"/>
                </a:solidFill>
                <a:latin typeface="Franklin Gothic Demi"/>
                <a:cs typeface="Franklin Gothic Demi"/>
              </a:rPr>
              <a:t>39202  </a:t>
            </a:r>
            <a:r>
              <a:rPr sz="2600" b="1" spc="145" dirty="0">
                <a:solidFill>
                  <a:srgbClr val="263746"/>
                </a:solidFill>
                <a:latin typeface="Franklin Gothic Demi"/>
                <a:cs typeface="Franklin Gothic Demi"/>
              </a:rPr>
              <a:t>601-718-4642</a:t>
            </a:r>
            <a:endParaRPr sz="2600">
              <a:latin typeface="Franklin Gothic Demi"/>
              <a:cs typeface="Franklin Gothic Demi"/>
            </a:endParaRPr>
          </a:p>
          <a:p>
            <a:pPr algn="ctr">
              <a:lnSpc>
                <a:spcPct val="100000"/>
              </a:lnSpc>
              <a:spcBef>
                <a:spcPts val="1725"/>
              </a:spcBef>
            </a:pPr>
            <a:r>
              <a:rPr sz="3000" b="1" u="heavy" spc="135" dirty="0">
                <a:solidFill>
                  <a:srgbClr val="CC9900"/>
                </a:solidFill>
                <a:latin typeface="Franklin Gothic Demi"/>
                <a:cs typeface="Franklin Gothic Demi"/>
              </a:rPr>
              <a:t>www.mshomecorp.com</a:t>
            </a:r>
            <a:endParaRPr sz="3000">
              <a:latin typeface="Franklin Gothic Demi"/>
              <a:cs typeface="Franklin Gothic Demi"/>
            </a:endParaRPr>
          </a:p>
        </p:txBody>
      </p:sp>
      <p:sp>
        <p:nvSpPr>
          <p:cNvPr id="6" name="object 6"/>
          <p:cNvSpPr/>
          <p:nvPr/>
        </p:nvSpPr>
        <p:spPr>
          <a:xfrm>
            <a:off x="381000" y="914400"/>
            <a:ext cx="1371600" cy="304800"/>
          </a:xfrm>
          <a:custGeom>
            <a:avLst/>
            <a:gdLst/>
            <a:ahLst/>
            <a:cxnLst/>
            <a:rect l="l" t="t" r="r" b="b"/>
            <a:pathLst>
              <a:path w="1371600" h="304800">
                <a:moveTo>
                  <a:pt x="0" y="0"/>
                </a:moveTo>
                <a:lnTo>
                  <a:pt x="1371600" y="0"/>
                </a:lnTo>
                <a:lnTo>
                  <a:pt x="1371600" y="304800"/>
                </a:lnTo>
                <a:lnTo>
                  <a:pt x="0" y="304800"/>
                </a:lnTo>
                <a:lnTo>
                  <a:pt x="0" y="0"/>
                </a:lnTo>
                <a:close/>
              </a:path>
            </a:pathLst>
          </a:custGeom>
          <a:solidFill>
            <a:srgbClr val="008A43"/>
          </a:solidFill>
        </p:spPr>
        <p:txBody>
          <a:bodyPr wrap="square" lIns="0" tIns="0" rIns="0" bIns="0" rtlCol="0"/>
          <a:lstStyle/>
          <a:p>
            <a:endParaRPr/>
          </a:p>
        </p:txBody>
      </p:sp>
      <p:sp>
        <p:nvSpPr>
          <p:cNvPr id="7" name="object 7"/>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8" name="object 8"/>
          <p:cNvSpPr/>
          <p:nvPr/>
        </p:nvSpPr>
        <p:spPr>
          <a:xfrm>
            <a:off x="5410200" y="1581911"/>
            <a:ext cx="1754123" cy="116890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752600" y="1581911"/>
            <a:ext cx="1757172" cy="11689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457200"/>
            <a:ext cx="8839200" cy="5718048"/>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78832B1E-771F-4E69-BE12-BA1F7C415C97}"/>
              </a:ext>
            </a:extLst>
          </p:cNvPr>
          <p:cNvSpPr/>
          <p:nvPr/>
        </p:nvSpPr>
        <p:spPr>
          <a:xfrm>
            <a:off x="247436" y="5340645"/>
            <a:ext cx="1092708" cy="85343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772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Economic Development Strategies:</a:t>
            </a:r>
          </a:p>
          <a:p>
            <a:pPr algn="ctr">
              <a:buClr>
                <a:srgbClr val="000099"/>
              </a:buClr>
              <a:buSzPct val="75000"/>
              <a:buNone/>
            </a:pPr>
            <a:endParaRPr lang="en-US" altLang="en-US" sz="2000" b="1" dirty="0">
              <a:solidFill>
                <a:schemeClr val="tx2"/>
              </a:solidFill>
              <a:latin typeface="Arial" charset="0"/>
            </a:endParaRPr>
          </a:p>
          <a:p>
            <a:r>
              <a:rPr lang="en-US" sz="2400" b="1" dirty="0">
                <a:solidFill>
                  <a:schemeClr val="tx2"/>
                </a:solidFill>
                <a:latin typeface="Arial" panose="020B0604020202020204" pitchFamily="34" charset="0"/>
              </a:rPr>
              <a:t>Create, expand, and retain more jobs for lower-income persons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Create or Expand Employment at For-Profit Businesses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Invest in Eligible Infrastructure That Supports Better Paying Jobs</a:t>
            </a:r>
            <a:endParaRPr lang="en-US" alt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9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Infrastructure Strategies:</a:t>
            </a:r>
          </a:p>
          <a:p>
            <a:pPr algn="ctr">
              <a:buClr>
                <a:srgbClr val="000099"/>
              </a:buClr>
              <a:buSzPct val="75000"/>
              <a:buNone/>
            </a:pPr>
            <a:endParaRPr lang="en-US" altLang="en-US" sz="40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Improve the quality of Mississippi’s infrastructure and public facilities</a:t>
            </a:r>
          </a:p>
          <a:p>
            <a:pPr marL="0" indent="0">
              <a:buNone/>
            </a:pPr>
            <a:endParaRPr lang="en-US" sz="2000" b="1" dirty="0">
              <a:solidFill>
                <a:schemeClr val="tx2"/>
              </a:solidFill>
              <a:latin typeface="Arial" panose="020B0604020202020204" pitchFamily="34" charset="0"/>
            </a:endParaRPr>
          </a:p>
          <a:p>
            <a:pPr marL="1028700" lvl="2" indent="-342900"/>
            <a:r>
              <a:rPr lang="en-US" sz="2000" b="1" dirty="0">
                <a:solidFill>
                  <a:schemeClr val="tx2"/>
                </a:solidFill>
                <a:latin typeface="Arial" panose="020B0604020202020204" pitchFamily="34" charset="0"/>
              </a:rPr>
              <a:t>Improvement of Local Community Living Environment</a:t>
            </a:r>
          </a:p>
          <a:p>
            <a:pPr marL="1028700" lvl="2" indent="-342900"/>
            <a:r>
              <a:rPr lang="en-US" sz="2000" b="1" dirty="0">
                <a:solidFill>
                  <a:schemeClr val="tx2"/>
                </a:solidFill>
                <a:latin typeface="Arial" panose="020B0604020202020204" pitchFamily="34" charset="0"/>
              </a:rPr>
              <a:t>Construction, rehabilitation or improvement of community service facilities</a:t>
            </a:r>
          </a:p>
          <a:p>
            <a:pPr marL="1028700" lvl="2" indent="-342900"/>
            <a:r>
              <a:rPr lang="en-US" sz="2000" b="1" dirty="0">
                <a:solidFill>
                  <a:schemeClr val="tx2"/>
                </a:solidFill>
                <a:latin typeface="Arial" panose="020B0604020202020204" pitchFamily="34" charset="0"/>
              </a:rPr>
              <a:t>Eliminating conditions detrimental to health, safety and public welfare</a:t>
            </a:r>
            <a:endParaRPr 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8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604B083B-DD6D-415A-98EC-E0CE64A1B890}"/>
              </a:ext>
            </a:extLst>
          </p:cNvPr>
          <p:cNvSpPr>
            <a:spLocks noGrp="1"/>
          </p:cNvSpPr>
          <p:nvPr>
            <p:ph idx="1"/>
          </p:nvPr>
        </p:nvSpPr>
        <p:spPr>
          <a:xfrm>
            <a:off x="419100" y="1131227"/>
            <a:ext cx="8305800" cy="4724399"/>
          </a:xfrm>
          <a:noFill/>
        </p:spPr>
        <p:txBody>
          <a:bodyPr>
            <a:normAutofit/>
          </a:bodyPr>
          <a:lstStyle/>
          <a:p>
            <a:pPr marL="0" indent="0" algn="ctr">
              <a:buNone/>
            </a:pPr>
            <a:r>
              <a:rPr lang="en-US" dirty="0">
                <a:solidFill>
                  <a:schemeClr val="tx2"/>
                </a:solidFill>
              </a:rPr>
              <a:t>2019 Consolidated Annual Performance and Evaluation Report (CAPER)</a:t>
            </a:r>
          </a:p>
          <a:p>
            <a:pPr marL="0" indent="0" algn="ctr">
              <a:buNone/>
            </a:pPr>
            <a:endParaRPr lang="en-US" sz="1600" dirty="0">
              <a:solidFill>
                <a:schemeClr val="tx2"/>
              </a:solidFill>
            </a:endParaRPr>
          </a:p>
          <a:p>
            <a:r>
              <a:rPr lang="en-US" sz="2000" dirty="0">
                <a:solidFill>
                  <a:schemeClr val="tx2"/>
                </a:solidFill>
              </a:rPr>
              <a:t>Reporting Period:  </a:t>
            </a:r>
            <a:r>
              <a:rPr lang="en-US" sz="2000" b="1" dirty="0">
                <a:solidFill>
                  <a:schemeClr val="tx2"/>
                </a:solidFill>
              </a:rPr>
              <a:t>July 1, 2020  - June 30, 2021</a:t>
            </a:r>
          </a:p>
          <a:p>
            <a:pPr marL="0" indent="0">
              <a:buNone/>
            </a:pPr>
            <a:endParaRPr lang="en-US" sz="2000" b="1" dirty="0">
              <a:solidFill>
                <a:schemeClr val="tx2"/>
              </a:solidFill>
            </a:endParaRPr>
          </a:p>
          <a:p>
            <a:r>
              <a:rPr lang="en-US" sz="2000" dirty="0">
                <a:solidFill>
                  <a:schemeClr val="tx2"/>
                </a:solidFill>
              </a:rPr>
              <a:t>CDBG Funds Expended $9,937,919</a:t>
            </a:r>
          </a:p>
          <a:p>
            <a:pPr marL="0" indent="0">
              <a:buNone/>
            </a:pPr>
            <a:endParaRPr lang="en-US" sz="2000" dirty="0">
              <a:solidFill>
                <a:schemeClr val="tx2"/>
              </a:solidFill>
            </a:endParaRPr>
          </a:p>
          <a:p>
            <a:pPr algn="just"/>
            <a:r>
              <a:rPr lang="en-US" sz="2000" dirty="0">
                <a:solidFill>
                  <a:schemeClr val="tx2"/>
                </a:solidFill>
              </a:rPr>
              <a:t>CDBG Economic Development Program created  1,566 jobs.</a:t>
            </a:r>
          </a:p>
          <a:p>
            <a:pPr marL="0" indent="0" algn="just">
              <a:buNone/>
            </a:pPr>
            <a:endParaRPr lang="en-US" sz="2000" dirty="0">
              <a:solidFill>
                <a:schemeClr val="tx2"/>
              </a:solidFill>
            </a:endParaRPr>
          </a:p>
          <a:p>
            <a:r>
              <a:rPr lang="en-US" sz="2000" dirty="0">
                <a:solidFill>
                  <a:schemeClr val="tx2"/>
                </a:solidFill>
              </a:rPr>
              <a:t>CDBG funds were also used by local governments to provide public facilities and infrastructure improvements in low- and moderate-income areas. 86,966 persons were assisted for this purpose during program year 2020.  </a:t>
            </a:r>
          </a:p>
        </p:txBody>
      </p:sp>
    </p:spTree>
    <p:extLst>
      <p:ext uri="{BB962C8B-B14F-4D97-AF65-F5344CB8AC3E}">
        <p14:creationId xmlns:p14="http://schemas.microsoft.com/office/powerpoint/2010/main" val="132610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144329350"/>
              </p:ext>
            </p:extLst>
          </p:nvPr>
        </p:nvGraphicFramePr>
        <p:xfrm>
          <a:off x="838200" y="1143000"/>
          <a:ext cx="7302498" cy="4330817"/>
        </p:xfrm>
        <a:graphic>
          <a:graphicData uri="http://schemas.openxmlformats.org/drawingml/2006/table">
            <a:tbl>
              <a:tblPr firstRow="1" bandRow="1"/>
              <a:tblGrid>
                <a:gridCol w="2229183">
                  <a:extLst>
                    <a:ext uri="{9D8B030D-6E8A-4147-A177-3AD203B41FA5}">
                      <a16:colId xmlns:a16="http://schemas.microsoft.com/office/drawing/2014/main" val="20000"/>
                    </a:ext>
                  </a:extLst>
                </a:gridCol>
                <a:gridCol w="1998579">
                  <a:extLst>
                    <a:ext uri="{9D8B030D-6E8A-4147-A177-3AD203B41FA5}">
                      <a16:colId xmlns:a16="http://schemas.microsoft.com/office/drawing/2014/main" val="20001"/>
                    </a:ext>
                  </a:extLst>
                </a:gridCol>
                <a:gridCol w="1537368">
                  <a:extLst>
                    <a:ext uri="{9D8B030D-6E8A-4147-A177-3AD203B41FA5}">
                      <a16:colId xmlns:a16="http://schemas.microsoft.com/office/drawing/2014/main" val="20004"/>
                    </a:ext>
                  </a:extLst>
                </a:gridCol>
                <a:gridCol w="1537368">
                  <a:extLst>
                    <a:ext uri="{9D8B030D-6E8A-4147-A177-3AD203B41FA5}">
                      <a16:colId xmlns:a16="http://schemas.microsoft.com/office/drawing/2014/main" val="20003"/>
                    </a:ext>
                  </a:extLst>
                </a:gridCol>
              </a:tblGrid>
              <a:tr h="53396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2700" b="1" dirty="0"/>
                        <a:t>ACCOMPLISHMENTS</a:t>
                      </a:r>
                      <a:r>
                        <a:rPr lang="en-US" sz="2700" b="1" baseline="0" dirty="0"/>
                        <a:t> FOR 2021 CDBG</a:t>
                      </a:r>
                      <a:endParaRPr lang="en-US" sz="27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10000"/>
                  </a:ext>
                </a:extLst>
              </a:tr>
              <a:tr h="63589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solidFill>
                            <a:schemeClr val="tx1"/>
                          </a:solidFill>
                        </a:rPr>
                        <a:t>Program</a:t>
                      </a:r>
                      <a:r>
                        <a:rPr lang="en-US" sz="1600" b="1" baseline="0" dirty="0">
                          <a:solidFill>
                            <a:schemeClr val="tx1"/>
                          </a:solidFill>
                        </a:rPr>
                        <a:t> Categories</a:t>
                      </a:r>
                      <a:endParaRPr lang="en-US" sz="1600" b="1" dirty="0">
                        <a:solidFill>
                          <a:schemeClr val="tx1"/>
                        </a:solidFill>
                      </a:endParaRP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Category</a:t>
                      </a: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Projects Funded</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 Project</a:t>
                      </a:r>
                    </a:p>
                    <a:p>
                      <a:pPr algn="ctr"/>
                      <a:r>
                        <a:rPr lang="en-US" sz="1600" b="1" dirty="0">
                          <a:solidFill>
                            <a:schemeClr val="tx1"/>
                          </a:solidFill>
                        </a:rPr>
                        <a:t>Amounts</a:t>
                      </a:r>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0" dirty="0"/>
                        <a:t>Public Facilities</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Regular</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16</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$ 8,152,931.20</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Small Government</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33</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$13,674,179.75 </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5"/>
                  </a:ext>
                </a:extLst>
              </a:tr>
              <a:tr h="328276">
                <a:tc>
                  <a:txBody>
                    <a:bodyPr/>
                    <a:lstStyle/>
                    <a:p>
                      <a:endParaRPr lang="en-US" sz="1600" dirty="0"/>
                    </a:p>
                  </a:txBody>
                  <a:tcPr marL="68580" marR="68580" marT="34292" marB="3429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569459">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Economic Development</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Public Improvements</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t>2</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$2,407,022.00 </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4211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State Administration</a:t>
                      </a:r>
                    </a:p>
                  </a:txBody>
                  <a:tcPr marL="68580" marR="68580" marT="34292" marB="3429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t>$800,000</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b="1"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2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52400" y="1144713"/>
          <a:ext cx="8876259" cy="4570287"/>
        </p:xfrm>
        <a:graphic>
          <a:graphicData uri="http://schemas.openxmlformats.org/drawingml/2006/table">
            <a:tbl>
              <a:tblPr firstRow="1" bandRow="1"/>
              <a:tblGrid>
                <a:gridCol w="2794377">
                  <a:extLst>
                    <a:ext uri="{9D8B030D-6E8A-4147-A177-3AD203B41FA5}">
                      <a16:colId xmlns:a16="http://schemas.microsoft.com/office/drawing/2014/main" val="20000"/>
                    </a:ext>
                  </a:extLst>
                </a:gridCol>
                <a:gridCol w="2465628">
                  <a:extLst>
                    <a:ext uri="{9D8B030D-6E8A-4147-A177-3AD203B41FA5}">
                      <a16:colId xmlns:a16="http://schemas.microsoft.com/office/drawing/2014/main" val="20001"/>
                    </a:ext>
                  </a:extLst>
                </a:gridCol>
                <a:gridCol w="1890314">
                  <a:extLst>
                    <a:ext uri="{9D8B030D-6E8A-4147-A177-3AD203B41FA5}">
                      <a16:colId xmlns:a16="http://schemas.microsoft.com/office/drawing/2014/main" val="20002"/>
                    </a:ext>
                  </a:extLst>
                </a:gridCol>
                <a:gridCol w="1725940">
                  <a:extLst>
                    <a:ext uri="{9D8B030D-6E8A-4147-A177-3AD203B41FA5}">
                      <a16:colId xmlns:a16="http://schemas.microsoft.com/office/drawing/2014/main" val="20003"/>
                    </a:ext>
                  </a:extLst>
                </a:gridCol>
              </a:tblGrid>
              <a:tr h="129540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3300" baseline="0" dirty="0">
                          <a:solidFill>
                            <a:schemeClr val="bg1"/>
                          </a:solidFill>
                        </a:rPr>
                        <a:t>2022 CDBG Proposed Budget Estimate</a:t>
                      </a:r>
                    </a:p>
                    <a:p>
                      <a:pPr algn="ctr"/>
                      <a:endParaRPr lang="en-US" sz="3300" dirty="0">
                        <a:solidFill>
                          <a:schemeClr val="bg1"/>
                        </a:solidFill>
                      </a:endParaRP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25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Proposed Categories</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b="1" dirty="0"/>
                        <a:t>Allocation</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Public Facilities</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$13,203,611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Regular</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4,000,000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Small Government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9,203,611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53621">
                <a:tc>
                  <a:txBody>
                    <a:bodyPr/>
                    <a:lstStyle/>
                    <a:p>
                      <a:endParaRPr lang="en-US" sz="2000" dirty="0"/>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Gill Sans MT" panose="020B0502020104020203" pitchFamily="34" charset="0"/>
                        </a:rPr>
                        <a:t>Additional Funding</a:t>
                      </a:r>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r>
                        <a:rPr lang="en-US" sz="2000" dirty="0"/>
                        <a:t>TBD</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50602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Economic Development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Public</a:t>
                      </a:r>
                      <a:r>
                        <a:rPr lang="en-US" sz="2000" baseline="0" dirty="0"/>
                        <a:t> Improvements</a:t>
                      </a:r>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$12,000,000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State Administration</a:t>
                      </a:r>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800,000</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7425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Total Allocation</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$26,003,611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411" y="6019800"/>
            <a:ext cx="400050"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51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TotalTime>
  <Words>2809</Words>
  <Application>Microsoft Office PowerPoint</Application>
  <PresentationFormat>On-screen Show (4:3)</PresentationFormat>
  <Paragraphs>411</Paragraphs>
  <Slides>42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Arial Narrow</vt:lpstr>
      <vt:lpstr>Calibri</vt:lpstr>
      <vt:lpstr>Century Gothic</vt:lpstr>
      <vt:lpstr>Franklin Gothic Book</vt:lpstr>
      <vt:lpstr>Franklin Gothic Demi</vt:lpstr>
      <vt:lpstr>Franklin Gothic Demi Cond</vt:lpstr>
      <vt:lpstr>Franklin Gothic Medium</vt:lpstr>
      <vt:lpstr>Gill Sans MT</vt:lpstr>
      <vt:lpstr>Open Sans</vt:lpstr>
      <vt:lpstr>Roboto</vt:lpstr>
      <vt:lpstr>Symbol</vt:lpstr>
      <vt:lpstr>Times New Roman</vt:lpstr>
      <vt:lpstr>Wingdings</vt:lpstr>
      <vt:lpstr>Wingdings 3</vt:lpstr>
      <vt:lpstr>Office Theme</vt:lpstr>
      <vt:lpstr>2022 Annual Action Plan for Housing and Community Development  CDBG, HOME, HTF, ESG, HOPWA, CHDO   </vt:lpstr>
      <vt:lpstr>PowerPoint Presentation</vt:lpstr>
      <vt:lpstr>Purpose of Public Review Meetings:</vt:lpstr>
      <vt:lpstr>Affirmatively Furthering Fair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MISSISSIPPI HOME CORPORATION  MISSISSIPPI DEVELOPMENT AUTHORITY</vt:lpstr>
      <vt:lpstr>PowerPoint Presentation</vt:lpstr>
      <vt:lpstr>MHC Federal Programs  Process:</vt:lpstr>
      <vt:lpstr>Activities</vt:lpstr>
      <vt:lpstr>HOME Investment Partnerships  Program (HOME)</vt:lpstr>
      <vt:lpstr>HOME Investment Partnerships  Program (HOME), cont’d</vt:lpstr>
      <vt:lpstr>(HOME) - Homeowner  Rehabilitation</vt:lpstr>
      <vt:lpstr>Homeowner Rehabilitation Program Year:  2021</vt:lpstr>
      <vt:lpstr>(HOME) - Homeowner  Rehabilitation Disaster</vt:lpstr>
      <vt:lpstr>(HOME) - Rental</vt:lpstr>
      <vt:lpstr>(HOME) – Home Buyer Assistance</vt:lpstr>
      <vt:lpstr>Community Housing Development  Organization (CHDO)</vt:lpstr>
      <vt:lpstr>National Housing Trust Fund (NHTF)</vt:lpstr>
      <vt:lpstr>Program Year:  July 1, 2020 - June 30, 2021 </vt:lpstr>
      <vt:lpstr>Housing Opportunity for Persons  with AIDS (HOPWA)</vt:lpstr>
      <vt:lpstr>HOPWA changes to coverage area</vt:lpstr>
      <vt:lpstr>Map</vt:lpstr>
      <vt:lpstr>Emergency Solutions Grant  Program (ESG)</vt:lpstr>
      <vt:lpstr>PowerPoint Presentation</vt:lpstr>
      <vt:lpstr>MHC Federal Programs  Proposed Allocation 2022</vt:lpstr>
      <vt:lpstr>PowerPoint Presentation</vt:lpstr>
      <vt:lpstr>PowerPoint Presentation</vt:lpstr>
      <vt:lpstr>Funding Availability </vt:lpstr>
      <vt:lpstr>Change to State’s Citizen Participation Plan</vt:lpstr>
      <vt:lpstr>PUBLIC COMMENTS</vt:lpstr>
      <vt:lpstr>CONTACT INFORMATION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Annual Action Plan for Housing and Community Development  CDBG, HOME, HTF, ESG, HOPWA, CHDO</dc:title>
  <dc:creator>Tamara Stewart</dc:creator>
  <cp:lastModifiedBy>David Hancock</cp:lastModifiedBy>
  <cp:revision>23</cp:revision>
  <cp:lastPrinted>2022-03-03T15:32:37Z</cp:lastPrinted>
  <dcterms:created xsi:type="dcterms:W3CDTF">2022-03-01T08:10:38Z</dcterms:created>
  <dcterms:modified xsi:type="dcterms:W3CDTF">2022-03-25T20:44:21Z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2021-05-14T00:00:00Z</vt:filetime>
  </property>
  <property fmtid="{D5CDD505-2E9C-101B-9397-08002B2CF9AE}" pid="3" name="Creator">
    <vt:lpwstr>PDFium</vt:lpwstr>
  </property>
  <property fmtid="{D5CDD505-2E9C-101B-9397-08002B2CF9AE}" pid="4" name="LastSaved">
    <vt:filetime>2021-05-14T00:00:00Z</vt:filetime>
  </property>
</Properties>
</file>